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8"/>
  </p:notesMasterIdLst>
  <p:handoutMasterIdLst>
    <p:handoutMasterId r:id="rId19"/>
  </p:handoutMasterIdLst>
  <p:sldIdLst>
    <p:sldId id="391" r:id="rId5"/>
    <p:sldId id="382" r:id="rId6"/>
    <p:sldId id="389" r:id="rId7"/>
    <p:sldId id="390" r:id="rId8"/>
    <p:sldId id="388" r:id="rId9"/>
    <p:sldId id="387" r:id="rId10"/>
    <p:sldId id="392" r:id="rId11"/>
    <p:sldId id="393" r:id="rId12"/>
    <p:sldId id="386" r:id="rId13"/>
    <p:sldId id="385" r:id="rId14"/>
    <p:sldId id="384" r:id="rId15"/>
    <p:sldId id="383" r:id="rId16"/>
    <p:sldId id="372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3FBFE"/>
    <a:srgbClr val="000000"/>
    <a:srgbClr val="FFFFFF"/>
    <a:srgbClr val="05202E"/>
    <a:srgbClr val="0515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10A1B5D5-9B99-4C35-A422-299274C87663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5388" autoAdjust="0"/>
  </p:normalViewPr>
  <p:slideViewPr>
    <p:cSldViewPr snapToGrid="0" snapToObjects="1" showGuides="1">
      <p:cViewPr varScale="1">
        <p:scale>
          <a:sx n="85" d="100"/>
          <a:sy n="85" d="100"/>
        </p:scale>
        <p:origin x="590" y="53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67" d="100"/>
          <a:sy n="67" d="100"/>
        </p:scale>
        <p:origin x="312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4459878-C319-6BF3-52DC-16FA4340A6C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82FA7FC-DFAE-8499-5A3E-AD9648D7FCA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8BFD57-AB0A-470B-A7AF-56DFE7B5174A}" type="datetimeFigureOut">
              <a:rPr lang="en-US" smtClean="0"/>
              <a:t>8/29/2025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9C12BB-9544-9F9A-BEDA-E7168643859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1E77E4-B9A2-A882-9240-3AE65EE2176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9D61A1-75D9-49F7-83EB-F587264261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3272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B3339F-6CEA-4641-BE08-40DAFD6FCF25}" type="datetimeFigureOut">
              <a:rPr lang="en-US" smtClean="0"/>
              <a:t>8/29/2025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F75CB5-5666-5049-9AE0-38EFD385C2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5626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78901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bg>
      <p:bgPr>
        <a:gradFill>
          <a:gsLst>
            <a:gs pos="93000">
              <a:schemeClr val="tx2"/>
            </a:gs>
            <a:gs pos="81000">
              <a:schemeClr val="accent6">
                <a:lumMod val="50000"/>
              </a:schemeClr>
            </a:gs>
            <a:gs pos="27000">
              <a:schemeClr val="tx1"/>
            </a:gs>
            <a:gs pos="8000">
              <a:schemeClr val="accent4">
                <a:lumMod val="75000"/>
              </a:schemeClr>
            </a:gs>
            <a:gs pos="0">
              <a:schemeClr val="accent4"/>
            </a:gs>
            <a:gs pos="99000">
              <a:schemeClr val="tx2">
                <a:lumMod val="40000"/>
                <a:lumOff val="60000"/>
              </a:schemeClr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BA6450-E291-DC40-F198-C02B485137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" y="1"/>
            <a:ext cx="12192003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462FF1-D97D-8505-FE7F-8B2DB411A8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304799"/>
            <a:ext cx="12191998" cy="3215641"/>
          </a:xfrm>
        </p:spPr>
        <p:txBody>
          <a:bodyPr lIns="0" rIns="0" bIns="0" anchor="b" anchorCtr="0">
            <a:noAutofit/>
          </a:bodyPr>
          <a:lstStyle>
            <a:lvl1pPr algn="ctr">
              <a:defRPr sz="6000" kern="1200" cap="all" spc="30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58B9CAE2-F3DD-D6D3-96C8-D947A41177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" y="3670628"/>
            <a:ext cx="12191997" cy="2577772"/>
          </a:xfrm>
        </p:spPr>
        <p:txBody>
          <a:bodyPr>
            <a:noAutofit/>
          </a:bodyPr>
          <a:lstStyle>
            <a:lvl1pPr marL="0" indent="0" algn="ctr">
              <a:buNone/>
              <a:defRPr sz="3200" b="0" i="0" cap="all" spc="600" baseline="0">
                <a:solidFill>
                  <a:schemeClr val="accent3"/>
                </a:solidFill>
                <a:latin typeface="+mj-lt"/>
                <a:cs typeface="Biome Light" panose="020B03030302040208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41193215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55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123B0D0-B01D-0BB0-6127-A878BE49D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39728" y="-6350"/>
            <a:ext cx="6154615" cy="686435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ova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89627" y="173736"/>
            <a:ext cx="4352662" cy="2203704"/>
          </a:xfrm>
        </p:spPr>
        <p:txBody>
          <a:bodyPr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6C363351-4779-B42E-ED7A-C4AF2920BABC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336550" y="336550"/>
            <a:ext cx="5303640" cy="6184900"/>
          </a:xfrm>
        </p:spPr>
        <p:txBody>
          <a:bodyPr/>
          <a:lstStyle>
            <a:lvl1pPr algn="ctr"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6889627" y="3104277"/>
            <a:ext cx="4371560" cy="3022201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Font typeface="Arial" panose="020B0604020202020204" pitchFamily="34" charset="0"/>
              <a:buNone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569214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spc="0"/>
            </a:lvl2pPr>
            <a:lvl3pPr marL="861822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spc="0"/>
            </a:lvl3pPr>
            <a:lvl4pPr marL="1152144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spc="0"/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0712911-615E-724B-FC0F-996291526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889627" y="2679480"/>
            <a:ext cx="4352662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30826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55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CFFF0E2-6B47-67EB-D6AA-D972E7B7C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-6350"/>
            <a:ext cx="4646951" cy="686435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ova"/>
              <a:ea typeface="+mn-ea"/>
              <a:cs typeface="+mn-cs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4827F6F-999F-23E9-8C09-325D1A76B0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35831" y="2680134"/>
            <a:ext cx="3114078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5370" y="171396"/>
            <a:ext cx="3736630" cy="2202350"/>
          </a:xfrm>
        </p:spPr>
        <p:txBody>
          <a:bodyPr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841716" y="3078480"/>
            <a:ext cx="3108193" cy="3047997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Font typeface="Arial" panose="020B0604020202020204" pitchFamily="34" charset="0"/>
              <a:buNone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569214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spc="0"/>
            </a:lvl2pPr>
            <a:lvl3pPr marL="861822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spc="0"/>
            </a:lvl3pPr>
            <a:lvl4pPr marL="1152144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spc="0"/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2" name="Table Placeholder 11">
            <a:extLst>
              <a:ext uri="{FF2B5EF4-FFF2-40B4-BE49-F238E27FC236}">
                <a16:creationId xmlns:a16="http://schemas.microsoft.com/office/drawing/2014/main" id="{D360C16C-E69B-FDEF-F033-CA9A2E238288}"/>
              </a:ext>
            </a:extLst>
          </p:cNvPr>
          <p:cNvSpPr>
            <a:spLocks noGrp="1"/>
          </p:cNvSpPr>
          <p:nvPr>
            <p:ph type="tbl" sz="quarter" idx="37"/>
          </p:nvPr>
        </p:nvSpPr>
        <p:spPr>
          <a:xfrm>
            <a:off x="5067300" y="404813"/>
            <a:ext cx="6705600" cy="6048375"/>
          </a:xfrm>
        </p:spPr>
        <p:txBody>
          <a:bodyPr/>
          <a:lstStyle>
            <a:lvl1pPr>
              <a:defRPr sz="2400">
                <a:latin typeface="+mn-lt"/>
              </a:defRPr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39072198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196A82D-0723-4BA3-0283-9F0D67B0CE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A20A5FD-BDFB-45F2-E644-E93FB81CA5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7039" y="1983416"/>
            <a:ext cx="10435630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3562" y="433906"/>
            <a:ext cx="10515601" cy="1327464"/>
          </a:xfrm>
        </p:spPr>
        <p:txBody>
          <a:bodyPr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814302" y="2465535"/>
            <a:ext cx="7303538" cy="3427265"/>
          </a:xfrm>
        </p:spPr>
        <p:txBody>
          <a:bodyPr/>
          <a:lstStyle>
            <a:lvl1pPr marL="283464" indent="-283464">
              <a:lnSpc>
                <a:spcPct val="120000"/>
              </a:lnSpc>
              <a:spcBef>
                <a:spcPts val="10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lnSpc>
                <a:spcPct val="120000"/>
              </a:lnSpc>
              <a:spcBef>
                <a:spcPts val="500"/>
              </a:spcBef>
              <a:buClr>
                <a:schemeClr val="accent3"/>
              </a:buClr>
              <a:defRPr sz="1800" spc="0"/>
            </a:lvl2pPr>
            <a:lvl3pPr marL="859536" indent="-283464">
              <a:lnSpc>
                <a:spcPct val="120000"/>
              </a:lnSpc>
              <a:spcBef>
                <a:spcPts val="500"/>
              </a:spcBef>
              <a:buClr>
                <a:schemeClr val="accent3"/>
              </a:buClr>
              <a:defRPr sz="1800" spc="0"/>
            </a:lvl3pPr>
            <a:lvl4pPr marL="1152144">
              <a:lnSpc>
                <a:spcPct val="120000"/>
              </a:lnSpc>
              <a:spcBef>
                <a:spcPts val="500"/>
              </a:spcBef>
              <a:buClr>
                <a:schemeClr val="accent3"/>
              </a:buClr>
              <a:defRPr sz="1800" spc="0"/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4E7FC75E-AA73-003E-D4E3-B1819886AF9C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8392160" y="2465388"/>
            <a:ext cx="2856865" cy="3427412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  <a:latin typeface="+mn-lt"/>
              </a:defRPr>
            </a:lvl1pPr>
            <a:lvl2pPr marL="457200" indent="0">
              <a:lnSpc>
                <a:spcPct val="120000"/>
              </a:lnSpc>
              <a:spcBef>
                <a:spcPts val="1000"/>
              </a:spcBef>
              <a:buNone/>
              <a:defRPr sz="1600">
                <a:solidFill>
                  <a:schemeClr val="bg1"/>
                </a:solidFill>
                <a:latin typeface="+mn-lt"/>
              </a:defRPr>
            </a:lvl2pPr>
            <a:lvl3pPr marL="9144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3pPr>
            <a:lvl4pPr marL="1371600" indent="0">
              <a:lnSpc>
                <a:spcPct val="120000"/>
              </a:lnSpc>
              <a:spcBef>
                <a:spcPts val="1000"/>
              </a:spcBef>
              <a:buNone/>
              <a:defRPr sz="1200">
                <a:solidFill>
                  <a:schemeClr val="bg1"/>
                </a:solidFill>
                <a:latin typeface="+mn-lt"/>
              </a:defRPr>
            </a:lvl4pPr>
            <a:lvl5pPr marL="1828800" indent="0">
              <a:lnSpc>
                <a:spcPct val="120000"/>
              </a:lnSpc>
              <a:spcBef>
                <a:spcPts val="1000"/>
              </a:spcBef>
              <a:buNone/>
              <a:defRPr sz="12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56119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2D51531-1219-2E4B-DCE7-C6FD9D809F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21869" y="343814"/>
            <a:ext cx="11550701" cy="621060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EC02E56-87A4-158A-F0B0-DB8E9BE3AE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7039" y="1991547"/>
            <a:ext cx="10546763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5370" y="643842"/>
            <a:ext cx="10515601" cy="1140849"/>
          </a:xfrm>
        </p:spPr>
        <p:txBody>
          <a:bodyPr lIns="0"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able Placeholder 9">
            <a:extLst>
              <a:ext uri="{FF2B5EF4-FFF2-40B4-BE49-F238E27FC236}">
                <a16:creationId xmlns:a16="http://schemas.microsoft.com/office/drawing/2014/main" id="{471D7DE3-05F5-8052-02FA-6EF9717E15BE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835025" y="2560638"/>
            <a:ext cx="10515600" cy="3478212"/>
          </a:xfrm>
        </p:spPr>
        <p:txBody>
          <a:bodyPr/>
          <a:lstStyle>
            <a:lvl1pPr>
              <a:defRPr sz="2400">
                <a:latin typeface="+mn-lt"/>
              </a:defRPr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468DE94-FC46-A848-7949-ABFEADADEA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7039" y="1983705"/>
            <a:ext cx="10435630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4591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289F5C3D-E9E6-75E0-BF7D-799B5CFE5E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575462" y="4137"/>
            <a:ext cx="7616537" cy="6853863"/>
            <a:chOff x="4575462" y="4137"/>
            <a:chExt cx="7616537" cy="6853863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CDE1D2C2-40C4-6B80-E8C6-B4CE94C23037}"/>
                </a:ext>
              </a:extLst>
            </p:cNvPr>
            <p:cNvGrpSpPr/>
            <p:nvPr/>
          </p:nvGrpSpPr>
          <p:grpSpPr>
            <a:xfrm>
              <a:off x="4575462" y="691665"/>
              <a:ext cx="364018" cy="857035"/>
              <a:chOff x="468157" y="1144246"/>
              <a:chExt cx="364018" cy="857035"/>
            </a:xfrm>
          </p:grpSpPr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7C904D88-E1BE-F1FA-D405-F55DA966DA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705405" y="1144246"/>
                <a:ext cx="126770" cy="126770"/>
              </a:xfrm>
              <a:prstGeom prst="ellipse">
                <a:avLst/>
              </a:prstGeom>
              <a:noFill/>
              <a:ln>
                <a:solidFill>
                  <a:schemeClr val="accent4">
                    <a:lumMod val="60000"/>
                    <a:lumOff val="40000"/>
                    <a:alpha val="4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8" name="Graphic 12">
                <a:extLst>
                  <a:ext uri="{FF2B5EF4-FFF2-40B4-BE49-F238E27FC236}">
                    <a16:creationId xmlns:a16="http://schemas.microsoft.com/office/drawing/2014/main" id="{1D8F0816-C429-D32E-058B-33405874DF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468157" y="1963496"/>
                <a:ext cx="45719" cy="37785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</p:grpSp>
        <p:pic>
          <p:nvPicPr>
            <p:cNvPr id="4" name="Content Placeholder 14">
              <a:extLst>
                <a:ext uri="{FF2B5EF4-FFF2-40B4-BE49-F238E27FC236}">
                  <a16:creationId xmlns:a16="http://schemas.microsoft.com/office/drawing/2014/main" id="{14AC0A97-7D79-3DBE-FB53-A9EBFD806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542796" y="4137"/>
              <a:ext cx="5649203" cy="6853863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5831" y="173735"/>
            <a:ext cx="4409514" cy="2203704"/>
          </a:xfrm>
        </p:spPr>
        <p:txBody>
          <a:bodyPr anchor="b">
            <a:noAutofit/>
          </a:bodyPr>
          <a:lstStyle>
            <a:lvl1pPr>
              <a:defRPr sz="3200" cap="all" baseline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D9D0F3E-69D8-49F3-5D7A-71FDC4E3EEE3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31850" y="3079119"/>
            <a:ext cx="4413250" cy="2752725"/>
          </a:xfrm>
        </p:spPr>
        <p:txBody>
          <a:bodyPr/>
          <a:lstStyle>
            <a:lvl1pPr>
              <a:lnSpc>
                <a:spcPct val="120000"/>
              </a:lnSpc>
              <a:spcBef>
                <a:spcPts val="1000"/>
              </a:spcBef>
              <a:defRPr sz="1800">
                <a:solidFill>
                  <a:schemeClr val="bg1"/>
                </a:solidFill>
                <a:latin typeface="+mn-lt"/>
              </a:defRPr>
            </a:lvl1pPr>
            <a:lvl2pPr>
              <a:lnSpc>
                <a:spcPct val="120000"/>
              </a:lnSpc>
              <a:spcBef>
                <a:spcPts val="1000"/>
              </a:spcBef>
              <a:buClr>
                <a:schemeClr val="accent3"/>
              </a:buClr>
              <a:defRPr sz="1600">
                <a:solidFill>
                  <a:schemeClr val="bg1"/>
                </a:solidFill>
                <a:latin typeface="+mn-lt"/>
              </a:defRPr>
            </a:lvl2pPr>
            <a:lvl3pPr>
              <a:lnSpc>
                <a:spcPct val="120000"/>
              </a:lnSpc>
              <a:spcBef>
                <a:spcPts val="1000"/>
              </a:spcBef>
              <a:buClr>
                <a:schemeClr val="accent3"/>
              </a:buClr>
              <a:defRPr sz="1400">
                <a:solidFill>
                  <a:schemeClr val="bg1"/>
                </a:solidFill>
                <a:latin typeface="+mn-lt"/>
              </a:defRPr>
            </a:lvl3pPr>
            <a:lvl4pPr>
              <a:lnSpc>
                <a:spcPct val="120000"/>
              </a:lnSpc>
              <a:spcBef>
                <a:spcPts val="1000"/>
              </a:spcBef>
              <a:buClr>
                <a:schemeClr val="accent3"/>
              </a:buClr>
              <a:defRPr sz="1200">
                <a:solidFill>
                  <a:schemeClr val="bg1"/>
                </a:solidFill>
                <a:latin typeface="+mn-lt"/>
              </a:defRPr>
            </a:lvl4pPr>
            <a:lvl5pPr>
              <a:lnSpc>
                <a:spcPct val="120000"/>
              </a:lnSpc>
              <a:spcBef>
                <a:spcPts val="1000"/>
              </a:spcBef>
              <a:buClr>
                <a:schemeClr val="accent3"/>
              </a:buClr>
              <a:defRPr sz="12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1CFC792-44F7-2497-E19D-8FB08AFF94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35831" y="2679192"/>
            <a:ext cx="4101929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82607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gradFill>
          <a:gsLst>
            <a:gs pos="93000">
              <a:schemeClr val="tx2"/>
            </a:gs>
            <a:gs pos="81000">
              <a:schemeClr val="accent6">
                <a:lumMod val="50000"/>
              </a:schemeClr>
            </a:gs>
            <a:gs pos="27000">
              <a:schemeClr val="tx1"/>
            </a:gs>
            <a:gs pos="8000">
              <a:schemeClr val="accent4">
                <a:lumMod val="75000"/>
              </a:schemeClr>
            </a:gs>
            <a:gs pos="0">
              <a:schemeClr val="accent4"/>
            </a:gs>
            <a:gs pos="99000">
              <a:schemeClr val="tx2">
                <a:lumMod val="40000"/>
                <a:lumOff val="60000"/>
              </a:schemeClr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BA6450-E291-DC40-F198-C02B485137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" y="1"/>
            <a:ext cx="12192003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462FF1-D97D-8505-FE7F-8B2DB411A8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" y="1821180"/>
            <a:ext cx="12191994" cy="3215641"/>
          </a:xfrm>
        </p:spPr>
        <p:txBody>
          <a:bodyPr lIns="0" rIns="0" bIns="0" anchor="ctr" anchorCtr="0">
            <a:noAutofit/>
          </a:bodyPr>
          <a:lstStyle>
            <a:lvl1pPr algn="ctr">
              <a:defRPr sz="6000" kern="1200" cap="all" spc="30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6350451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3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9A084D09-1B2D-4EE2-82A7-83196133B8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-6350"/>
            <a:ext cx="12185769" cy="6864350"/>
            <a:chOff x="0" y="-6350"/>
            <a:chExt cx="12185769" cy="686435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3860AA6-1B14-DF89-B725-CC444E5020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0" y="-6350"/>
              <a:ext cx="6160393" cy="6864350"/>
            </a:xfrm>
            <a:prstGeom prst="rect">
              <a:avLst/>
            </a:prstGeom>
            <a:solidFill>
              <a:schemeClr val="tx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6" name="Content Placeholder 14">
              <a:extLst>
                <a:ext uri="{FF2B5EF4-FFF2-40B4-BE49-F238E27FC236}">
                  <a16:creationId xmlns:a16="http://schemas.microsoft.com/office/drawing/2014/main" id="{D172E570-D67F-4980-88C2-CF6560C1C1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5750267" y="410125"/>
              <a:ext cx="6845628" cy="6025377"/>
            </a:xfrm>
            <a:prstGeom prst="rect">
              <a:avLst/>
            </a:prstGeom>
          </p:spPr>
        </p:pic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F90BF68-CF26-6705-CBFD-428BEB787EDB}"/>
                </a:ext>
              </a:extLst>
            </p:cNvPr>
            <p:cNvGrpSpPr/>
            <p:nvPr/>
          </p:nvGrpSpPr>
          <p:grpSpPr>
            <a:xfrm rot="10800000">
              <a:off x="5304704" y="259572"/>
              <a:ext cx="584267" cy="390181"/>
              <a:chOff x="1876516" y="596691"/>
              <a:chExt cx="584267" cy="390181"/>
            </a:xfrm>
          </p:grpSpPr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1066F635-8DB9-B091-8467-D8F0327217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1876516" y="842493"/>
                <a:ext cx="144379" cy="144379"/>
              </a:xfrm>
              <a:prstGeom prst="ellipse">
                <a:avLst/>
              </a:prstGeom>
              <a:noFill/>
              <a:ln>
                <a:solidFill>
                  <a:schemeClr val="accent4">
                    <a:lumMod val="60000"/>
                    <a:lumOff val="40000"/>
                    <a:alpha val="4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9" name="Graphic 12">
                <a:extLst>
                  <a:ext uri="{FF2B5EF4-FFF2-40B4-BE49-F238E27FC236}">
                    <a16:creationId xmlns:a16="http://schemas.microsoft.com/office/drawing/2014/main" id="{882D2FD3-A05B-400C-6347-115486FFD94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2360199" y="596691"/>
                <a:ext cx="100584" cy="100584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60459F4-C5B9-4070-46D1-2E7DA3EFBF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4466502" cy="1936866"/>
          </a:xfrm>
        </p:spPr>
        <p:txBody>
          <a:bodyPr anchor="b"/>
          <a:lstStyle>
            <a:lvl1pPr>
              <a:defRPr sz="3200" cap="all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4F613B1-323C-4C25-4526-1D3313A716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35831" y="2620500"/>
            <a:ext cx="4471665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2D2C2143-1936-BBDA-A6A8-40B6DBD16AED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838201" y="3097848"/>
            <a:ext cx="4466504" cy="3405187"/>
          </a:xfrm>
        </p:spPr>
        <p:txBody>
          <a:bodyPr/>
          <a:lstStyle>
            <a:lvl1pPr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defRPr sz="1800">
                <a:solidFill>
                  <a:schemeClr val="bg1"/>
                </a:solidFill>
                <a:latin typeface="+mn-lt"/>
              </a:defRPr>
            </a:lvl1pPr>
            <a:lvl2pPr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defRPr sz="1600">
                <a:solidFill>
                  <a:schemeClr val="bg1"/>
                </a:solidFill>
                <a:latin typeface="+mn-lt"/>
              </a:defRPr>
            </a:lvl2pPr>
            <a:lvl3pPr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defRPr sz="1400">
                <a:solidFill>
                  <a:schemeClr val="bg1"/>
                </a:solidFill>
                <a:latin typeface="+mn-lt"/>
              </a:defRPr>
            </a:lvl3pPr>
            <a:lvl4pPr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defRPr sz="1200">
                <a:solidFill>
                  <a:schemeClr val="bg1"/>
                </a:solidFill>
                <a:latin typeface="+mn-lt"/>
              </a:defRPr>
            </a:lvl4pPr>
            <a:lvl5pPr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defRPr sz="12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090407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EB5B81B-FCE8-FE9C-8F0A-6488B25F0F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21869" y="343814"/>
            <a:ext cx="11550701" cy="621060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1869" y="579120"/>
            <a:ext cx="11548261" cy="2733306"/>
          </a:xfrm>
        </p:spPr>
        <p:txBody>
          <a:bodyPr anchor="b">
            <a:noAutofit/>
          </a:bodyPr>
          <a:lstStyle>
            <a:lvl1pPr algn="ctr">
              <a:defRPr sz="3200" cap="all" spc="3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5F877C2F-8190-18D9-5D24-5BD7B05A29F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21868" y="3484615"/>
            <a:ext cx="11562303" cy="2387865"/>
          </a:xfrm>
        </p:spPr>
        <p:txBody>
          <a:bodyPr>
            <a:noAutofit/>
          </a:bodyPr>
          <a:lstStyle>
            <a:lvl1pPr marL="0" indent="0" algn="ctr">
              <a:buNone/>
              <a:defRPr sz="6000" b="0" i="0" cap="all" spc="600" baseline="0">
                <a:solidFill>
                  <a:schemeClr val="accent3">
                    <a:lumMod val="75000"/>
                  </a:schemeClr>
                </a:solidFill>
                <a:latin typeface="+mj-lt"/>
                <a:cs typeface="Biome Light" panose="020B03030302040208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86590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gradFill>
          <a:gsLst>
            <a:gs pos="100000">
              <a:schemeClr val="tx2"/>
            </a:gs>
            <a:gs pos="79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664209F-41AB-70E5-1B9E-7490900C59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" y="1"/>
            <a:ext cx="12191997" cy="6857998"/>
          </a:xfrm>
          <a:prstGeom prst="rect">
            <a:avLst/>
          </a:prstGeom>
          <a:gradFill flip="none" rotWithShape="1">
            <a:gsLst>
              <a:gs pos="0">
                <a:srgbClr val="1A012C"/>
              </a:gs>
              <a:gs pos="45000">
                <a:srgbClr val="1A012C">
                  <a:alpha val="50000"/>
                </a:srgbClr>
              </a:gs>
              <a:gs pos="100000">
                <a:schemeClr val="accent6">
                  <a:lumMod val="50000"/>
                  <a:alpha val="5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32D3409-585B-54E2-1DCC-AC58804E4A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6350"/>
            <a:ext cx="6096000" cy="686435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9891" y="511762"/>
            <a:ext cx="4960830" cy="2785158"/>
          </a:xfrm>
        </p:spPr>
        <p:txBody>
          <a:bodyPr anchor="b">
            <a:noAutofit/>
          </a:bodyPr>
          <a:lstStyle>
            <a:lvl1pPr algn="l">
              <a:defRPr sz="2400" cap="all" spc="3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E47B8A5C-E279-DB0B-E9D3-92741787612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02640" y="3484615"/>
            <a:ext cx="4958081" cy="2387865"/>
          </a:xfrm>
        </p:spPr>
        <p:txBody>
          <a:bodyPr>
            <a:noAutofit/>
          </a:bodyPr>
          <a:lstStyle>
            <a:lvl1pPr marL="0" indent="0" algn="l">
              <a:buNone/>
              <a:defRPr sz="3200" b="0" i="0" cap="all" spc="600" baseline="0">
                <a:solidFill>
                  <a:schemeClr val="accent3">
                    <a:lumMod val="75000"/>
                  </a:schemeClr>
                </a:solidFill>
                <a:latin typeface="+mj-lt"/>
                <a:cs typeface="Biome Light" panose="020B03030302040208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D386C402-C5C5-2A54-C618-62673AD93CB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97638" y="336550"/>
            <a:ext cx="5322887" cy="6184900"/>
          </a:xfrm>
        </p:spPr>
        <p:txBody>
          <a:bodyPr/>
          <a:lstStyle>
            <a:lvl1pPr algn="ctr"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32185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2 column">
    <p:bg>
      <p:bgPr>
        <a:gradFill>
          <a:gsLst>
            <a:gs pos="100000">
              <a:schemeClr val="tx2"/>
            </a:gs>
            <a:gs pos="79000">
              <a:schemeClr val="accent6"/>
            </a:gs>
            <a:gs pos="55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14">
            <a:extLst>
              <a:ext uri="{FF2B5EF4-FFF2-40B4-BE49-F238E27FC236}">
                <a16:creationId xmlns:a16="http://schemas.microsoft.com/office/drawing/2014/main" id="{318CE367-BBCB-F4AB-635F-4C9995EAE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6350"/>
            <a:ext cx="2356339" cy="685386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CE3FBBA-81E2-31F1-EF51-02706B5B5C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356339" y="-6350"/>
            <a:ext cx="9831801" cy="686435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AD3746D-3CD1-FFA5-0019-AD0C588B19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305669" y="2002443"/>
            <a:ext cx="792211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05669" y="113097"/>
            <a:ext cx="7420819" cy="1656304"/>
          </a:xfrm>
        </p:spPr>
        <p:txBody>
          <a:bodyPr lIns="0"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B9624CF4-7769-4663-3361-39136F5E20C8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3305669" y="2470150"/>
            <a:ext cx="7420819" cy="3676649"/>
          </a:xfrm>
        </p:spPr>
        <p:txBody>
          <a:bodyPr/>
          <a:lstStyle>
            <a:lvl1pPr marL="285750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  <a:latin typeface="+mn-lt"/>
              </a:defRPr>
            </a:lvl1pPr>
            <a:lvl2pPr marL="800100" indent="-34290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  <a:latin typeface="+mn-lt"/>
              </a:defRPr>
            </a:lvl2pPr>
            <a:lvl3pPr marL="1257300" indent="-34290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  <a:latin typeface="+mn-lt"/>
              </a:defRPr>
            </a:lvl3pPr>
            <a:lvl4pPr marL="1657350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  <a:latin typeface="+mn-lt"/>
              </a:defRPr>
            </a:lvl4pPr>
            <a:lvl5pPr marL="2114550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80267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4361F2FA-20C7-5447-C138-CE2CA1867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3" y="2"/>
            <a:ext cx="12191997" cy="6857998"/>
            <a:chOff x="3" y="2"/>
            <a:chExt cx="12191997" cy="6857998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FEDD626-82E4-71C6-25F1-CDA46B7B3F39}"/>
                </a:ext>
              </a:extLst>
            </p:cNvPr>
            <p:cNvSpPr/>
            <p:nvPr/>
          </p:nvSpPr>
          <p:spPr>
            <a:xfrm>
              <a:off x="3" y="2"/>
              <a:ext cx="12191997" cy="6857998"/>
            </a:xfrm>
            <a:prstGeom prst="rect">
              <a:avLst/>
            </a:prstGeom>
            <a:gradFill flip="none" rotWithShape="1">
              <a:gsLst>
                <a:gs pos="0">
                  <a:srgbClr val="1A012C"/>
                </a:gs>
                <a:gs pos="45000">
                  <a:srgbClr val="1A012C">
                    <a:alpha val="50000"/>
                  </a:srgbClr>
                </a:gs>
                <a:gs pos="100000">
                  <a:schemeClr val="accent6">
                    <a:lumMod val="50000"/>
                    <a:alpha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DC952AF-CE06-54F7-CB4A-1722F90AC3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" y="2"/>
              <a:ext cx="12191994" cy="6857996"/>
            </a:xfrm>
            <a:prstGeom prst="rect">
              <a:avLst/>
            </a:prstGeom>
          </p:spPr>
        </p:pic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E6EDFF3-843B-AAE9-DB73-423142606F52}"/>
                </a:ext>
              </a:extLst>
            </p:cNvPr>
            <p:cNvGrpSpPr/>
            <p:nvPr/>
          </p:nvGrpSpPr>
          <p:grpSpPr>
            <a:xfrm rot="5400000">
              <a:off x="1645776" y="1222395"/>
              <a:ext cx="431603" cy="412684"/>
              <a:chOff x="1870859" y="869908"/>
              <a:chExt cx="431603" cy="412684"/>
            </a:xfrm>
          </p:grpSpPr>
          <p:sp>
            <p:nvSpPr>
              <p:cNvPr id="12" name="Graphic 15">
                <a:extLst>
                  <a:ext uri="{FF2B5EF4-FFF2-40B4-BE49-F238E27FC236}">
                    <a16:creationId xmlns:a16="http://schemas.microsoft.com/office/drawing/2014/main" id="{312F4F85-6C79-201D-E20D-64CD4728E4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rot="10800000">
                <a:off x="1870859" y="1154576"/>
                <a:ext cx="128016" cy="128016"/>
              </a:xfrm>
              <a:custGeom>
                <a:avLst/>
                <a:gdLst>
                  <a:gd name="connsiteX0" fmla="*/ 63857 w 127713"/>
                  <a:gd name="connsiteY0" fmla="*/ 18874 h 127713"/>
                  <a:gd name="connsiteX1" fmla="*/ 108839 w 127713"/>
                  <a:gd name="connsiteY1" fmla="*/ 63857 h 127713"/>
                  <a:gd name="connsiteX2" fmla="*/ 63857 w 127713"/>
                  <a:gd name="connsiteY2" fmla="*/ 108839 h 127713"/>
                  <a:gd name="connsiteX3" fmla="*/ 18874 w 127713"/>
                  <a:gd name="connsiteY3" fmla="*/ 63857 h 127713"/>
                  <a:gd name="connsiteX4" fmla="*/ 63857 w 127713"/>
                  <a:gd name="connsiteY4" fmla="*/ 18874 h 127713"/>
                  <a:gd name="connsiteX5" fmla="*/ 63857 w 127713"/>
                  <a:gd name="connsiteY5" fmla="*/ 0 h 127713"/>
                  <a:gd name="connsiteX6" fmla="*/ 0 w 127713"/>
                  <a:gd name="connsiteY6" fmla="*/ 63857 h 127713"/>
                  <a:gd name="connsiteX7" fmla="*/ 63857 w 127713"/>
                  <a:gd name="connsiteY7" fmla="*/ 127713 h 127713"/>
                  <a:gd name="connsiteX8" fmla="*/ 127713 w 127713"/>
                  <a:gd name="connsiteY8" fmla="*/ 63857 h 127713"/>
                  <a:gd name="connsiteX9" fmla="*/ 63857 w 127713"/>
                  <a:gd name="connsiteY9" fmla="*/ 0 h 127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7713" h="127713">
                    <a:moveTo>
                      <a:pt x="63857" y="18874"/>
                    </a:moveTo>
                    <a:cubicBezTo>
                      <a:pt x="88700" y="18874"/>
                      <a:pt x="108839" y="39013"/>
                      <a:pt x="108839" y="63857"/>
                    </a:cubicBezTo>
                    <a:cubicBezTo>
                      <a:pt x="108839" y="88700"/>
                      <a:pt x="88700" y="108839"/>
                      <a:pt x="63857" y="108839"/>
                    </a:cubicBezTo>
                    <a:cubicBezTo>
                      <a:pt x="39013" y="108839"/>
                      <a:pt x="18874" y="88700"/>
                      <a:pt x="18874" y="63857"/>
                    </a:cubicBezTo>
                    <a:cubicBezTo>
                      <a:pt x="18898" y="39023"/>
                      <a:pt x="39023" y="18898"/>
                      <a:pt x="63857" y="18874"/>
                    </a:cubicBezTo>
                    <a:moveTo>
                      <a:pt x="63857" y="0"/>
                    </a:moveTo>
                    <a:cubicBezTo>
                      <a:pt x="28590" y="0"/>
                      <a:pt x="0" y="28590"/>
                      <a:pt x="0" y="63857"/>
                    </a:cubicBezTo>
                    <a:cubicBezTo>
                      <a:pt x="0" y="99124"/>
                      <a:pt x="28590" y="127713"/>
                      <a:pt x="63857" y="127713"/>
                    </a:cubicBezTo>
                    <a:cubicBezTo>
                      <a:pt x="99124" y="127713"/>
                      <a:pt x="127713" y="99124"/>
                      <a:pt x="127713" y="63857"/>
                    </a:cubicBezTo>
                    <a:cubicBezTo>
                      <a:pt x="127713" y="28590"/>
                      <a:pt x="99124" y="0"/>
                      <a:pt x="63857" y="0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61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13" name="Graphic 12">
                <a:extLst>
                  <a:ext uri="{FF2B5EF4-FFF2-40B4-BE49-F238E27FC236}">
                    <a16:creationId xmlns:a16="http://schemas.microsoft.com/office/drawing/2014/main" id="{01D71DAD-ECC6-A850-88E4-A4EDCF494A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2256743" y="869908"/>
                <a:ext cx="45719" cy="37785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C632CC6D-6024-2368-8EBA-4B7A2D6428BC}"/>
                </a:ext>
              </a:extLst>
            </p:cNvPr>
            <p:cNvGrpSpPr/>
            <p:nvPr/>
          </p:nvGrpSpPr>
          <p:grpSpPr>
            <a:xfrm rot="20626702">
              <a:off x="10248169" y="5448942"/>
              <a:ext cx="431603" cy="412684"/>
              <a:chOff x="1870859" y="869908"/>
              <a:chExt cx="431603" cy="412684"/>
            </a:xfrm>
          </p:grpSpPr>
          <p:sp>
            <p:nvSpPr>
              <p:cNvPr id="6" name="Graphic 15">
                <a:extLst>
                  <a:ext uri="{FF2B5EF4-FFF2-40B4-BE49-F238E27FC236}">
                    <a16:creationId xmlns:a16="http://schemas.microsoft.com/office/drawing/2014/main" id="{B05BE7BE-7D54-A09B-8A67-6B28CF6BB6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rot="10800000">
                <a:off x="1870859" y="1154576"/>
                <a:ext cx="128016" cy="128016"/>
              </a:xfrm>
              <a:custGeom>
                <a:avLst/>
                <a:gdLst>
                  <a:gd name="connsiteX0" fmla="*/ 63857 w 127713"/>
                  <a:gd name="connsiteY0" fmla="*/ 18874 h 127713"/>
                  <a:gd name="connsiteX1" fmla="*/ 108839 w 127713"/>
                  <a:gd name="connsiteY1" fmla="*/ 63857 h 127713"/>
                  <a:gd name="connsiteX2" fmla="*/ 63857 w 127713"/>
                  <a:gd name="connsiteY2" fmla="*/ 108839 h 127713"/>
                  <a:gd name="connsiteX3" fmla="*/ 18874 w 127713"/>
                  <a:gd name="connsiteY3" fmla="*/ 63857 h 127713"/>
                  <a:gd name="connsiteX4" fmla="*/ 63857 w 127713"/>
                  <a:gd name="connsiteY4" fmla="*/ 18874 h 127713"/>
                  <a:gd name="connsiteX5" fmla="*/ 63857 w 127713"/>
                  <a:gd name="connsiteY5" fmla="*/ 0 h 127713"/>
                  <a:gd name="connsiteX6" fmla="*/ 0 w 127713"/>
                  <a:gd name="connsiteY6" fmla="*/ 63857 h 127713"/>
                  <a:gd name="connsiteX7" fmla="*/ 63857 w 127713"/>
                  <a:gd name="connsiteY7" fmla="*/ 127713 h 127713"/>
                  <a:gd name="connsiteX8" fmla="*/ 127713 w 127713"/>
                  <a:gd name="connsiteY8" fmla="*/ 63857 h 127713"/>
                  <a:gd name="connsiteX9" fmla="*/ 63857 w 127713"/>
                  <a:gd name="connsiteY9" fmla="*/ 0 h 127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7713" h="127713">
                    <a:moveTo>
                      <a:pt x="63857" y="18874"/>
                    </a:moveTo>
                    <a:cubicBezTo>
                      <a:pt x="88700" y="18874"/>
                      <a:pt x="108839" y="39013"/>
                      <a:pt x="108839" y="63857"/>
                    </a:cubicBezTo>
                    <a:cubicBezTo>
                      <a:pt x="108839" y="88700"/>
                      <a:pt x="88700" y="108839"/>
                      <a:pt x="63857" y="108839"/>
                    </a:cubicBezTo>
                    <a:cubicBezTo>
                      <a:pt x="39013" y="108839"/>
                      <a:pt x="18874" y="88700"/>
                      <a:pt x="18874" y="63857"/>
                    </a:cubicBezTo>
                    <a:cubicBezTo>
                      <a:pt x="18898" y="39023"/>
                      <a:pt x="39023" y="18898"/>
                      <a:pt x="63857" y="18874"/>
                    </a:cubicBezTo>
                    <a:moveTo>
                      <a:pt x="63857" y="0"/>
                    </a:moveTo>
                    <a:cubicBezTo>
                      <a:pt x="28590" y="0"/>
                      <a:pt x="0" y="28590"/>
                      <a:pt x="0" y="63857"/>
                    </a:cubicBezTo>
                    <a:cubicBezTo>
                      <a:pt x="0" y="99124"/>
                      <a:pt x="28590" y="127713"/>
                      <a:pt x="63857" y="127713"/>
                    </a:cubicBezTo>
                    <a:cubicBezTo>
                      <a:pt x="99124" y="127713"/>
                      <a:pt x="127713" y="99124"/>
                      <a:pt x="127713" y="63857"/>
                    </a:cubicBezTo>
                    <a:cubicBezTo>
                      <a:pt x="127713" y="28590"/>
                      <a:pt x="99124" y="0"/>
                      <a:pt x="63857" y="0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61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7" name="Graphic 12">
                <a:extLst>
                  <a:ext uri="{FF2B5EF4-FFF2-40B4-BE49-F238E27FC236}">
                    <a16:creationId xmlns:a16="http://schemas.microsoft.com/office/drawing/2014/main" id="{258346A9-F75C-6704-EEED-CF7A8A0F80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2256743" y="869908"/>
                <a:ext cx="45719" cy="37785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82CC39D-03B1-4933-F236-462B5862E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2448" y="264160"/>
            <a:ext cx="6327105" cy="3373973"/>
          </a:xfrm>
        </p:spPr>
        <p:txBody>
          <a:bodyPr anchor="b"/>
          <a:lstStyle>
            <a:lvl1pPr algn="ctr">
              <a:defRPr sz="3200" cap="all" spc="60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F711CA51-49DC-62CA-F147-F286B1C9DBD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932448" y="3962135"/>
            <a:ext cx="6327105" cy="2653771"/>
          </a:xfrm>
        </p:spPr>
        <p:txBody>
          <a:bodyPr>
            <a:noAutofit/>
          </a:bodyPr>
          <a:lstStyle>
            <a:lvl1pPr marL="0" indent="0" algn="ctr">
              <a:buNone/>
              <a:defRPr sz="1800" b="0" i="0" cap="all" spc="300" baseline="0">
                <a:solidFill>
                  <a:schemeClr val="bg1"/>
                </a:solidFill>
                <a:latin typeface="+mj-lt"/>
                <a:cs typeface="Biome Light" panose="020B03030302040208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1183414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9C7D5518-914C-92E3-E9EC-26752C9F0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" y="-6350"/>
            <a:ext cx="12192000" cy="6864350"/>
            <a:chOff x="-1" y="-6350"/>
            <a:chExt cx="12192000" cy="686435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82D0B82-F74C-65EF-3BF6-8EEA16F36B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428750" y="-6350"/>
              <a:ext cx="10763249" cy="6864350"/>
            </a:xfrm>
            <a:prstGeom prst="rect">
              <a:avLst/>
            </a:prstGeom>
            <a:solidFill>
              <a:schemeClr val="tx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6" name="Picture 5" descr="A blue and purple spiral&#10;&#10;Description automatically generated">
              <a:extLst>
                <a:ext uri="{FF2B5EF4-FFF2-40B4-BE49-F238E27FC236}">
                  <a16:creationId xmlns:a16="http://schemas.microsoft.com/office/drawing/2014/main" id="{44E12326-9CF4-38EC-1BAF-1F994F2208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-93"/>
            <a:stretch/>
          </p:blipFill>
          <p:spPr>
            <a:xfrm flipH="1">
              <a:off x="-1" y="0"/>
              <a:ext cx="1428751" cy="6858000"/>
            </a:xfrm>
            <a:prstGeom prst="rect">
              <a:avLst/>
            </a:prstGeom>
          </p:spPr>
        </p:pic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D5C1D9C-B114-FC6A-9213-7287D39EAD9F}"/>
                </a:ext>
              </a:extLst>
            </p:cNvPr>
            <p:cNvGrpSpPr/>
            <p:nvPr/>
          </p:nvGrpSpPr>
          <p:grpSpPr>
            <a:xfrm>
              <a:off x="10649689" y="4382998"/>
              <a:ext cx="754139" cy="1865729"/>
              <a:chOff x="653351" y="2693558"/>
              <a:chExt cx="754139" cy="1865729"/>
            </a:xfrm>
          </p:grpSpPr>
          <p:sp>
            <p:nvSpPr>
              <p:cNvPr id="11" name="Graphic 15">
                <a:extLst>
                  <a:ext uri="{FF2B5EF4-FFF2-40B4-BE49-F238E27FC236}">
                    <a16:creationId xmlns:a16="http://schemas.microsoft.com/office/drawing/2014/main" id="{2BC89B10-C93E-8CE5-73B3-F6049168C3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1098137" y="2693558"/>
                <a:ext cx="128016" cy="128016"/>
              </a:xfrm>
              <a:custGeom>
                <a:avLst/>
                <a:gdLst>
                  <a:gd name="connsiteX0" fmla="*/ 63857 w 127713"/>
                  <a:gd name="connsiteY0" fmla="*/ 18874 h 127713"/>
                  <a:gd name="connsiteX1" fmla="*/ 108839 w 127713"/>
                  <a:gd name="connsiteY1" fmla="*/ 63857 h 127713"/>
                  <a:gd name="connsiteX2" fmla="*/ 63857 w 127713"/>
                  <a:gd name="connsiteY2" fmla="*/ 108839 h 127713"/>
                  <a:gd name="connsiteX3" fmla="*/ 18874 w 127713"/>
                  <a:gd name="connsiteY3" fmla="*/ 63857 h 127713"/>
                  <a:gd name="connsiteX4" fmla="*/ 63857 w 127713"/>
                  <a:gd name="connsiteY4" fmla="*/ 18874 h 127713"/>
                  <a:gd name="connsiteX5" fmla="*/ 63857 w 127713"/>
                  <a:gd name="connsiteY5" fmla="*/ 0 h 127713"/>
                  <a:gd name="connsiteX6" fmla="*/ 0 w 127713"/>
                  <a:gd name="connsiteY6" fmla="*/ 63857 h 127713"/>
                  <a:gd name="connsiteX7" fmla="*/ 63857 w 127713"/>
                  <a:gd name="connsiteY7" fmla="*/ 127713 h 127713"/>
                  <a:gd name="connsiteX8" fmla="*/ 127713 w 127713"/>
                  <a:gd name="connsiteY8" fmla="*/ 63857 h 127713"/>
                  <a:gd name="connsiteX9" fmla="*/ 63857 w 127713"/>
                  <a:gd name="connsiteY9" fmla="*/ 0 h 127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7713" h="127713">
                    <a:moveTo>
                      <a:pt x="63857" y="18874"/>
                    </a:moveTo>
                    <a:cubicBezTo>
                      <a:pt x="88700" y="18874"/>
                      <a:pt x="108839" y="39013"/>
                      <a:pt x="108839" y="63857"/>
                    </a:cubicBezTo>
                    <a:cubicBezTo>
                      <a:pt x="108839" y="88700"/>
                      <a:pt x="88700" y="108839"/>
                      <a:pt x="63857" y="108839"/>
                    </a:cubicBezTo>
                    <a:cubicBezTo>
                      <a:pt x="39013" y="108839"/>
                      <a:pt x="18874" y="88700"/>
                      <a:pt x="18874" y="63857"/>
                    </a:cubicBezTo>
                    <a:cubicBezTo>
                      <a:pt x="18898" y="39023"/>
                      <a:pt x="39023" y="18898"/>
                      <a:pt x="63857" y="18874"/>
                    </a:cubicBezTo>
                    <a:moveTo>
                      <a:pt x="63857" y="0"/>
                    </a:moveTo>
                    <a:cubicBezTo>
                      <a:pt x="28590" y="0"/>
                      <a:pt x="0" y="28590"/>
                      <a:pt x="0" y="63857"/>
                    </a:cubicBezTo>
                    <a:cubicBezTo>
                      <a:pt x="0" y="99124"/>
                      <a:pt x="28590" y="127713"/>
                      <a:pt x="63857" y="127713"/>
                    </a:cubicBezTo>
                    <a:cubicBezTo>
                      <a:pt x="99124" y="127713"/>
                      <a:pt x="127713" y="99124"/>
                      <a:pt x="127713" y="63857"/>
                    </a:cubicBezTo>
                    <a:cubicBezTo>
                      <a:pt x="127713" y="28590"/>
                      <a:pt x="99124" y="0"/>
                      <a:pt x="63857" y="0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61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12" name="Graphic 12">
                <a:extLst>
                  <a:ext uri="{FF2B5EF4-FFF2-40B4-BE49-F238E27FC236}">
                    <a16:creationId xmlns:a16="http://schemas.microsoft.com/office/drawing/2014/main" id="{39DB2AA2-9661-AC91-932D-2F1BEC47BD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1306906" y="3837599"/>
                <a:ext cx="100584" cy="100584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13" name="Graphic 12">
                <a:extLst>
                  <a:ext uri="{FF2B5EF4-FFF2-40B4-BE49-F238E27FC236}">
                    <a16:creationId xmlns:a16="http://schemas.microsoft.com/office/drawing/2014/main" id="{86C9AC9B-3792-E880-03FE-D46FB046AB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653351" y="4521502"/>
                <a:ext cx="45719" cy="37785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1142A133-65D6-D958-C0CD-E8D45B9BD7BB}"/>
                </a:ext>
              </a:extLst>
            </p:cNvPr>
            <p:cNvGrpSpPr/>
            <p:nvPr/>
          </p:nvGrpSpPr>
          <p:grpSpPr>
            <a:xfrm>
              <a:off x="1870859" y="869908"/>
              <a:ext cx="431603" cy="412684"/>
              <a:chOff x="1870859" y="869908"/>
              <a:chExt cx="431603" cy="412684"/>
            </a:xfrm>
          </p:grpSpPr>
          <p:sp>
            <p:nvSpPr>
              <p:cNvPr id="9" name="Graphic 15">
                <a:extLst>
                  <a:ext uri="{FF2B5EF4-FFF2-40B4-BE49-F238E27FC236}">
                    <a16:creationId xmlns:a16="http://schemas.microsoft.com/office/drawing/2014/main" id="{A746B023-387D-4EAC-052B-60F131E6E7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rot="10800000">
                <a:off x="1870859" y="1154576"/>
                <a:ext cx="128016" cy="128016"/>
              </a:xfrm>
              <a:custGeom>
                <a:avLst/>
                <a:gdLst>
                  <a:gd name="connsiteX0" fmla="*/ 63857 w 127713"/>
                  <a:gd name="connsiteY0" fmla="*/ 18874 h 127713"/>
                  <a:gd name="connsiteX1" fmla="*/ 108839 w 127713"/>
                  <a:gd name="connsiteY1" fmla="*/ 63857 h 127713"/>
                  <a:gd name="connsiteX2" fmla="*/ 63857 w 127713"/>
                  <a:gd name="connsiteY2" fmla="*/ 108839 h 127713"/>
                  <a:gd name="connsiteX3" fmla="*/ 18874 w 127713"/>
                  <a:gd name="connsiteY3" fmla="*/ 63857 h 127713"/>
                  <a:gd name="connsiteX4" fmla="*/ 63857 w 127713"/>
                  <a:gd name="connsiteY4" fmla="*/ 18874 h 127713"/>
                  <a:gd name="connsiteX5" fmla="*/ 63857 w 127713"/>
                  <a:gd name="connsiteY5" fmla="*/ 0 h 127713"/>
                  <a:gd name="connsiteX6" fmla="*/ 0 w 127713"/>
                  <a:gd name="connsiteY6" fmla="*/ 63857 h 127713"/>
                  <a:gd name="connsiteX7" fmla="*/ 63857 w 127713"/>
                  <a:gd name="connsiteY7" fmla="*/ 127713 h 127713"/>
                  <a:gd name="connsiteX8" fmla="*/ 127713 w 127713"/>
                  <a:gd name="connsiteY8" fmla="*/ 63857 h 127713"/>
                  <a:gd name="connsiteX9" fmla="*/ 63857 w 127713"/>
                  <a:gd name="connsiteY9" fmla="*/ 0 h 127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7713" h="127713">
                    <a:moveTo>
                      <a:pt x="63857" y="18874"/>
                    </a:moveTo>
                    <a:cubicBezTo>
                      <a:pt x="88700" y="18874"/>
                      <a:pt x="108839" y="39013"/>
                      <a:pt x="108839" y="63857"/>
                    </a:cubicBezTo>
                    <a:cubicBezTo>
                      <a:pt x="108839" y="88700"/>
                      <a:pt x="88700" y="108839"/>
                      <a:pt x="63857" y="108839"/>
                    </a:cubicBezTo>
                    <a:cubicBezTo>
                      <a:pt x="39013" y="108839"/>
                      <a:pt x="18874" y="88700"/>
                      <a:pt x="18874" y="63857"/>
                    </a:cubicBezTo>
                    <a:cubicBezTo>
                      <a:pt x="18898" y="39023"/>
                      <a:pt x="39023" y="18898"/>
                      <a:pt x="63857" y="18874"/>
                    </a:cubicBezTo>
                    <a:moveTo>
                      <a:pt x="63857" y="0"/>
                    </a:moveTo>
                    <a:cubicBezTo>
                      <a:pt x="28590" y="0"/>
                      <a:pt x="0" y="28590"/>
                      <a:pt x="0" y="63857"/>
                    </a:cubicBezTo>
                    <a:cubicBezTo>
                      <a:pt x="0" y="99124"/>
                      <a:pt x="28590" y="127713"/>
                      <a:pt x="63857" y="127713"/>
                    </a:cubicBezTo>
                    <a:cubicBezTo>
                      <a:pt x="99124" y="127713"/>
                      <a:pt x="127713" y="99124"/>
                      <a:pt x="127713" y="63857"/>
                    </a:cubicBezTo>
                    <a:cubicBezTo>
                      <a:pt x="127713" y="28590"/>
                      <a:pt x="99124" y="0"/>
                      <a:pt x="63857" y="0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61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10" name="Graphic 12">
                <a:extLst>
                  <a:ext uri="{FF2B5EF4-FFF2-40B4-BE49-F238E27FC236}">
                    <a16:creationId xmlns:a16="http://schemas.microsoft.com/office/drawing/2014/main" id="{20760125-21CF-A296-3EA7-3C6C0E9BCB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2256743" y="869908"/>
                <a:ext cx="45719" cy="37785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</p:grpSp>
      </p:grp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F851D11-41E3-33F2-CBA6-B2A9A5A2A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369139" y="2002443"/>
            <a:ext cx="8873530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99620" y="162560"/>
            <a:ext cx="8843050" cy="1616904"/>
          </a:xfrm>
        </p:spPr>
        <p:txBody>
          <a:bodyPr lIns="0"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2003C5A-BF21-DE87-0ED1-3E2D0F32B5D8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2373002" y="2474811"/>
            <a:ext cx="4015098" cy="3528397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283464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</a:defRPr>
            </a:lvl2pPr>
            <a:lvl3pPr marL="566928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</a:defRPr>
            </a:lvl3pPr>
            <a:lvl4pPr marL="859536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</a:defRPr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1" name="Content Placeholder 4">
            <a:extLst>
              <a:ext uri="{FF2B5EF4-FFF2-40B4-BE49-F238E27FC236}">
                <a16:creationId xmlns:a16="http://schemas.microsoft.com/office/drawing/2014/main" id="{D77F99A7-26FA-422E-43E9-C76B4A56E44A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6995159" y="2474811"/>
            <a:ext cx="4227332" cy="3528397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283464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</a:defRPr>
            </a:lvl2pPr>
            <a:lvl3pPr marL="566928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</a:defRPr>
            </a:lvl3pPr>
            <a:lvl4pPr marL="859536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</a:defRPr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58284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3A7247A-846A-F316-B494-69B42CBF34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21869" y="343814"/>
            <a:ext cx="11550701" cy="621060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84B3AF6-983E-0901-0045-6CDF4E93E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7039" y="1983705"/>
            <a:ext cx="10435630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3C5B7647-403E-A66E-6CF4-0D3A99AA5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0800000" flipH="1">
            <a:off x="10488530" y="4210019"/>
            <a:ext cx="754139" cy="1865729"/>
            <a:chOff x="653351" y="2693558"/>
            <a:chExt cx="754139" cy="1865729"/>
          </a:xfrm>
        </p:grpSpPr>
        <p:sp>
          <p:nvSpPr>
            <p:cNvPr id="10" name="Graphic 15">
              <a:extLst>
                <a:ext uri="{FF2B5EF4-FFF2-40B4-BE49-F238E27FC236}">
                  <a16:creationId xmlns:a16="http://schemas.microsoft.com/office/drawing/2014/main" id="{E48E731E-FEF1-9C59-64B0-9CB6E88539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98137" y="2693558"/>
              <a:ext cx="128016" cy="128016"/>
            </a:xfrm>
            <a:custGeom>
              <a:avLst/>
              <a:gdLst>
                <a:gd name="connsiteX0" fmla="*/ 63857 w 127713"/>
                <a:gd name="connsiteY0" fmla="*/ 18874 h 127713"/>
                <a:gd name="connsiteX1" fmla="*/ 108839 w 127713"/>
                <a:gd name="connsiteY1" fmla="*/ 63857 h 127713"/>
                <a:gd name="connsiteX2" fmla="*/ 63857 w 127713"/>
                <a:gd name="connsiteY2" fmla="*/ 108839 h 127713"/>
                <a:gd name="connsiteX3" fmla="*/ 18874 w 127713"/>
                <a:gd name="connsiteY3" fmla="*/ 63857 h 127713"/>
                <a:gd name="connsiteX4" fmla="*/ 63857 w 127713"/>
                <a:gd name="connsiteY4" fmla="*/ 18874 h 127713"/>
                <a:gd name="connsiteX5" fmla="*/ 63857 w 127713"/>
                <a:gd name="connsiteY5" fmla="*/ 0 h 127713"/>
                <a:gd name="connsiteX6" fmla="*/ 0 w 127713"/>
                <a:gd name="connsiteY6" fmla="*/ 63857 h 127713"/>
                <a:gd name="connsiteX7" fmla="*/ 63857 w 127713"/>
                <a:gd name="connsiteY7" fmla="*/ 127713 h 127713"/>
                <a:gd name="connsiteX8" fmla="*/ 127713 w 127713"/>
                <a:gd name="connsiteY8" fmla="*/ 63857 h 127713"/>
                <a:gd name="connsiteX9" fmla="*/ 63857 w 127713"/>
                <a:gd name="connsiteY9" fmla="*/ 0 h 12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3" h="127713">
                  <a:moveTo>
                    <a:pt x="63857" y="18874"/>
                  </a:moveTo>
                  <a:cubicBezTo>
                    <a:pt x="88700" y="18874"/>
                    <a:pt x="108839" y="39013"/>
                    <a:pt x="108839" y="63857"/>
                  </a:cubicBezTo>
                  <a:cubicBezTo>
                    <a:pt x="108839" y="88700"/>
                    <a:pt x="88700" y="108839"/>
                    <a:pt x="63857" y="108839"/>
                  </a:cubicBezTo>
                  <a:cubicBezTo>
                    <a:pt x="39013" y="108839"/>
                    <a:pt x="18874" y="88700"/>
                    <a:pt x="18874" y="63857"/>
                  </a:cubicBezTo>
                  <a:cubicBezTo>
                    <a:pt x="18898" y="39023"/>
                    <a:pt x="39023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3"/>
                    <a:pt x="63857" y="127713"/>
                  </a:cubicBezTo>
                  <a:cubicBezTo>
                    <a:pt x="99124" y="127713"/>
                    <a:pt x="127713" y="99124"/>
                    <a:pt x="127713" y="63857"/>
                  </a:cubicBezTo>
                  <a:cubicBezTo>
                    <a:pt x="127713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  <a:alpha val="49071"/>
              </a:schemeClr>
            </a:solidFill>
            <a:ln w="610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Graphic 12">
              <a:extLst>
                <a:ext uri="{FF2B5EF4-FFF2-40B4-BE49-F238E27FC236}">
                  <a16:creationId xmlns:a16="http://schemas.microsoft.com/office/drawing/2014/main" id="{AFE83BB3-4D12-8E20-CA93-1834D7F0A4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306906" y="3837599"/>
              <a:ext cx="100584" cy="100584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  <a:alpha val="49071"/>
              </a:schemeClr>
            </a:solidFill>
            <a:ln w="422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12" name="Graphic 12">
              <a:extLst>
                <a:ext uri="{FF2B5EF4-FFF2-40B4-BE49-F238E27FC236}">
                  <a16:creationId xmlns:a16="http://schemas.microsoft.com/office/drawing/2014/main" id="{3EB1D810-BC05-6C0E-0DE4-3604EBAADC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53351" y="4521502"/>
              <a:ext cx="45719" cy="37785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  <a:alpha val="49071"/>
              </a:schemeClr>
            </a:solidFill>
            <a:ln w="422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1680" y="430482"/>
            <a:ext cx="10500989" cy="1327464"/>
          </a:xfrm>
        </p:spPr>
        <p:txBody>
          <a:bodyPr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2003C5A-BF21-DE87-0ED1-3E2D0F32B5D8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807038" y="2465539"/>
            <a:ext cx="3774587" cy="3723753"/>
          </a:xfrm>
        </p:spPr>
        <p:txBody>
          <a:bodyPr/>
          <a:lstStyle>
            <a:lvl1pPr marL="342900" indent="-34290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+mj-lt"/>
              <a:buAutoNum type="arabicPeriod"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626364" indent="-34290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+mj-lt"/>
              <a:buAutoNum type="alphaLcPeriod"/>
              <a:defRPr sz="1800" spc="0">
                <a:solidFill>
                  <a:schemeClr val="bg1"/>
                </a:solidFill>
                <a:latin typeface="+mn-lt"/>
              </a:defRPr>
            </a:lvl2pPr>
            <a:lvl3pPr marL="918972" indent="-34290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+mj-lt"/>
              <a:buAutoNum type="arabicParenR"/>
              <a:defRPr sz="1800" spc="0">
                <a:solidFill>
                  <a:schemeClr val="bg1"/>
                </a:solidFill>
                <a:latin typeface="+mn-lt"/>
              </a:defRPr>
            </a:lvl3pPr>
            <a:lvl4pPr marL="1209294" indent="-34290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+mj-lt"/>
              <a:buAutoNum type="alphaLcParenR"/>
              <a:defRPr sz="1800" spc="0">
                <a:solidFill>
                  <a:schemeClr val="bg1"/>
                </a:solidFill>
                <a:latin typeface="+mn-lt"/>
              </a:defRPr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4927600" y="2465539"/>
            <a:ext cx="6315069" cy="3723753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283464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  <a:latin typeface="+mn-lt"/>
              </a:defRPr>
            </a:lvl2pPr>
            <a:lvl3pPr marL="566928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  <a:latin typeface="+mn-lt"/>
              </a:defRPr>
            </a:lvl3pPr>
            <a:lvl4pPr marL="859536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  <a:latin typeface="+mn-lt"/>
              </a:defRPr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62227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99000">
              <a:srgbClr val="05202E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3EA418-19D1-0D4D-BE52-40A86E32F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2BAE0C-5187-A64D-A481-E692456703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759C05-48F5-9346-8256-5B61C6990E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175D63-7351-9C4A-AEE0-10E27B3B64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0889F-2BBA-5F45-95BC-BEA6688167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693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79" r:id="rId2"/>
    <p:sldLayoutId id="2147483669" r:id="rId3"/>
    <p:sldLayoutId id="2147483672" r:id="rId4"/>
    <p:sldLayoutId id="2147483673" r:id="rId5"/>
    <p:sldLayoutId id="2147483674" r:id="rId6"/>
    <p:sldLayoutId id="2147483671" r:id="rId7"/>
    <p:sldLayoutId id="2147483675" r:id="rId8"/>
    <p:sldLayoutId id="2147483676" r:id="rId9"/>
    <p:sldLayoutId id="2147483670" r:id="rId10"/>
    <p:sldLayoutId id="2147483677" r:id="rId11"/>
    <p:sldLayoutId id="2147483678" r:id="rId12"/>
    <p:sldLayoutId id="2147483664" r:id="rId13"/>
    <p:sldLayoutId id="2147483663" r:id="rId14"/>
  </p:sldLayoutIdLst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300" baseline="0">
          <a:solidFill>
            <a:schemeClr val="bg1"/>
          </a:solidFill>
          <a:latin typeface="+mj-lt"/>
          <a:ea typeface="+mj-ea"/>
          <a:cs typeface="Biome" panose="020B05030302040208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accent3"/>
          </a:solidFill>
          <a:latin typeface="+mj-lt"/>
          <a:ea typeface="+mn-ea"/>
          <a:cs typeface="Biome" panose="020B0503030204020804" pitchFamily="34" charset="0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62A7F-E785-2E13-B246-DA4381DD53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04799"/>
            <a:ext cx="12191998" cy="3215641"/>
          </a:xfrm>
        </p:spPr>
        <p:txBody>
          <a:bodyPr vert="horz" lIns="0" tIns="45720" rIns="0" bIns="0" rtlCol="0" anchor="b" anchorCtr="0">
            <a:normAutofit/>
          </a:bodyPr>
          <a:lstStyle/>
          <a:p>
            <a:r>
              <a:rPr lang="en-US" kern="1200" cap="all" spc="300" baseline="0">
                <a:latin typeface="+mj-lt"/>
                <a:ea typeface="+mj-ea"/>
                <a:cs typeface="Biome" panose="020B0503030204020804" pitchFamily="34" charset="0"/>
              </a:rPr>
              <a:t>Diabetes Prediction App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29ACC7-5525-2FCA-91B2-1BA35A7B8CB5}"/>
              </a:ext>
            </a:extLst>
          </p:cNvPr>
          <p:cNvSpPr txBox="1"/>
          <p:nvPr/>
        </p:nvSpPr>
        <p:spPr>
          <a:xfrm>
            <a:off x="3" y="3670628"/>
            <a:ext cx="12191997" cy="25777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3200" b="0" i="0" kern="1200" cap="all" spc="600" baseline="0">
                <a:solidFill>
                  <a:schemeClr val="accent3"/>
                </a:solidFill>
                <a:latin typeface="+mj-lt"/>
                <a:ea typeface="+mn-ea"/>
                <a:cs typeface="Biome Light" panose="020B0303030204020804" pitchFamily="34" charset="0"/>
              </a:rPr>
              <a:t>Hisham Youssry</a:t>
            </a:r>
            <a:br>
              <a:rPr lang="en-US" sz="3200" b="0" i="0" kern="1200" cap="all" spc="600" baseline="0">
                <a:solidFill>
                  <a:schemeClr val="accent3"/>
                </a:solidFill>
                <a:latin typeface="+mj-lt"/>
                <a:ea typeface="+mn-ea"/>
                <a:cs typeface="Biome Light" panose="020B0303030204020804" pitchFamily="34" charset="0"/>
              </a:rPr>
            </a:br>
            <a:r>
              <a:rPr lang="en-US" sz="3200" b="0" i="0" kern="1200" cap="all" spc="600" baseline="0">
                <a:solidFill>
                  <a:schemeClr val="accent3"/>
                </a:solidFill>
                <a:latin typeface="+mj-lt"/>
                <a:ea typeface="+mn-ea"/>
                <a:cs typeface="Biome Light" panose="020B0303030204020804" pitchFamily="34" charset="0"/>
              </a:rPr>
              <a:t>Machinfy – 2025</a:t>
            </a:r>
          </a:p>
        </p:txBody>
      </p:sp>
    </p:spTree>
    <p:extLst>
      <p:ext uri="{BB962C8B-B14F-4D97-AF65-F5344CB8AC3E}">
        <p14:creationId xmlns:p14="http://schemas.microsoft.com/office/powerpoint/2010/main" val="1134221366"/>
      </p:ext>
    </p:extLst>
  </p:cSld>
  <p:clrMapOvr>
    <a:masterClrMapping/>
  </p:clrMapOvr>
  <p:transition spd="slow">
    <p:cover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08C23-CA73-7903-9B9E-089F2E28D6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9620" y="162560"/>
            <a:ext cx="8843050" cy="1616904"/>
          </a:xfrm>
        </p:spPr>
        <p:txBody>
          <a:bodyPr anchor="b">
            <a:normAutofit/>
          </a:bodyPr>
          <a:lstStyle/>
          <a:p>
            <a:r>
              <a:rPr lang="en-US" dirty="0"/>
              <a:t>Evaluation &amp;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7A8D1B-DFD5-7EA6-5F7B-5018C8CA2B40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2373002" y="2474811"/>
            <a:ext cx="4015098" cy="3528397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500"/>
              <a:t>Metrics: Accuracy, Precision, Recall, F1-score, AUC</a:t>
            </a:r>
          </a:p>
          <a:p>
            <a:pPr>
              <a:lnSpc>
                <a:spcPct val="110000"/>
              </a:lnSpc>
            </a:pPr>
            <a:r>
              <a:rPr lang="en-US" sz="1500" b="1"/>
              <a:t>Results</a:t>
            </a:r>
            <a:r>
              <a:rPr lang="en-US" sz="1500"/>
              <a:t>:</a:t>
            </a:r>
          </a:p>
          <a:p>
            <a:pPr lvl="1">
              <a:lnSpc>
                <a:spcPct val="110000"/>
              </a:lnSpc>
            </a:pPr>
            <a:r>
              <a:rPr lang="en-US" sz="1500"/>
              <a:t>AUC close to </a:t>
            </a:r>
            <a:r>
              <a:rPr lang="en-US" sz="1500" b="1"/>
              <a:t>1.0</a:t>
            </a:r>
            <a:r>
              <a:rPr lang="en-US" sz="1500"/>
              <a:t> → Excellent performance</a:t>
            </a:r>
          </a:p>
          <a:p>
            <a:pPr lvl="1">
              <a:lnSpc>
                <a:spcPct val="110000"/>
              </a:lnSpc>
            </a:pPr>
            <a:r>
              <a:rPr lang="en-US" sz="1500"/>
              <a:t>Random Forest showed near-perfect classification of:</a:t>
            </a:r>
          </a:p>
          <a:p>
            <a:pPr lvl="2">
              <a:lnSpc>
                <a:spcPct val="110000"/>
              </a:lnSpc>
            </a:pPr>
            <a:r>
              <a:rPr lang="en-US" sz="1500"/>
              <a:t>Healthy</a:t>
            </a:r>
          </a:p>
          <a:p>
            <a:pPr lvl="2">
              <a:lnSpc>
                <a:spcPct val="110000"/>
              </a:lnSpc>
            </a:pPr>
            <a:r>
              <a:rPr lang="en-US" sz="1500"/>
              <a:t>Prediabetic</a:t>
            </a:r>
          </a:p>
          <a:p>
            <a:pPr lvl="2">
              <a:lnSpc>
                <a:spcPct val="110000"/>
              </a:lnSpc>
            </a:pPr>
            <a:r>
              <a:rPr lang="en-US" sz="1500"/>
              <a:t>Diabetic</a:t>
            </a:r>
          </a:p>
          <a:p>
            <a:pPr>
              <a:lnSpc>
                <a:spcPct val="110000"/>
              </a:lnSpc>
            </a:pPr>
            <a:endParaRPr lang="en-US" sz="1500"/>
          </a:p>
        </p:txBody>
      </p:sp>
      <p:pic>
        <p:nvPicPr>
          <p:cNvPr id="7" name="Content Placeholder 6" descr="A graph with blue squares and numbers&#10;&#10;AI-generated content may be incorrect.">
            <a:extLst>
              <a:ext uri="{FF2B5EF4-FFF2-40B4-BE49-F238E27FC236}">
                <a16:creationId xmlns:a16="http://schemas.microsoft.com/office/drawing/2014/main" id="{BB31190B-B5BA-5CFA-9C28-F1019F6D3F59}"/>
              </a:ext>
            </a:extLst>
          </p:cNvPr>
          <p:cNvPicPr>
            <a:picLocks noGrp="1" noChangeAspect="1"/>
          </p:cNvPicPr>
          <p:nvPr>
            <p:ph sz="quarter" idx="36"/>
          </p:nvPr>
        </p:nvPicPr>
        <p:blipFill>
          <a:blip r:embed="rId2"/>
          <a:stretch>
            <a:fillRect/>
          </a:stretch>
        </p:blipFill>
        <p:spPr>
          <a:xfrm>
            <a:off x="7021016" y="2474811"/>
            <a:ext cx="4175618" cy="3528397"/>
          </a:xfrm>
          <a:noFill/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89A0F1-C284-05CF-2358-063111DDD7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FE024F78-56A6-7740-B68D-8D4D026EDF3F}" type="slidenum">
              <a:rPr lang="en-US" smtClean="0"/>
              <a:pPr>
                <a:spcAft>
                  <a:spcPts val="600"/>
                </a:spcAft>
              </a:pPr>
              <a:t>10</a:t>
            </a:fld>
            <a:endParaRPr lang="en-US"/>
          </a:p>
        </p:txBody>
      </p:sp>
      <p:pic>
        <p:nvPicPr>
          <p:cNvPr id="9" name="Picture 8" descr="A black background with white text&#10;&#10;AI-generated content may be incorrect.">
            <a:extLst>
              <a:ext uri="{FF2B5EF4-FFF2-40B4-BE49-F238E27FC236}">
                <a16:creationId xmlns:a16="http://schemas.microsoft.com/office/drawing/2014/main" id="{93D306A0-2683-B482-B629-775837B02E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0015" y="4558887"/>
            <a:ext cx="2561130" cy="103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138196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FD5B7-E83D-42A5-50C5-4F0DAF9141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562" y="433906"/>
            <a:ext cx="10515601" cy="1327464"/>
          </a:xfrm>
        </p:spPr>
        <p:txBody>
          <a:bodyPr anchor="b">
            <a:normAutofit/>
          </a:bodyPr>
          <a:lstStyle/>
          <a:p>
            <a:r>
              <a:rPr lang="en-US" dirty="0"/>
              <a:t>Deployment</a:t>
            </a:r>
          </a:p>
        </p:txBody>
      </p:sp>
      <p:pic>
        <p:nvPicPr>
          <p:cNvPr id="8" name="Picture Placeholder 7" descr="A screenshot of a medical test&#10;&#10;AI-generated content may be incorrect.">
            <a:extLst>
              <a:ext uri="{FF2B5EF4-FFF2-40B4-BE49-F238E27FC236}">
                <a16:creationId xmlns:a16="http://schemas.microsoft.com/office/drawing/2014/main" id="{6422A8B6-C250-38CA-33A0-7CE630C8F64B}"/>
              </a:ext>
            </a:extLst>
          </p:cNvPr>
          <p:cNvPicPr>
            <a:picLocks noGrp="1" noChangeAspect="1"/>
          </p:cNvPicPr>
          <p:nvPr>
            <p:ph sz="quarter" idx="36"/>
          </p:nvPr>
        </p:nvPicPr>
        <p:blipFill>
          <a:blip r:embed="rId2"/>
          <a:srcRect r="1" b="3742"/>
          <a:stretch>
            <a:fillRect/>
          </a:stretch>
        </p:blipFill>
        <p:spPr>
          <a:xfrm>
            <a:off x="814302" y="2465535"/>
            <a:ext cx="7303538" cy="3427265"/>
          </a:xfrm>
          <a:noFill/>
        </p:spPr>
      </p:pic>
      <p:sp>
        <p:nvSpPr>
          <p:cNvPr id="6" name="Rectangle 1">
            <a:extLst>
              <a:ext uri="{FF2B5EF4-FFF2-40B4-BE49-F238E27FC236}">
                <a16:creationId xmlns:a16="http://schemas.microsoft.com/office/drawing/2014/main" id="{81BF68F6-FB08-CA76-5A06-C2DAF5F6A5DF}"/>
              </a:ext>
            </a:extLst>
          </p:cNvPr>
          <p:cNvSpPr>
            <a:spLocks noGrp="1" noChangeArrowheads="1"/>
          </p:cNvSpPr>
          <p:nvPr>
            <p:ph sz="quarter" idx="37"/>
          </p:nvPr>
        </p:nvSpPr>
        <p:spPr bwMode="auto">
          <a:xfrm>
            <a:off x="8392160" y="2465388"/>
            <a:ext cx="2856865" cy="3427412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</a:rPr>
              <a:t>Model saved using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effectLst/>
              </a:rPr>
              <a:t>Pickle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</a:rPr>
              <a:t> (.sav file)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</a:rPr>
              <a:t>Can be integrated into 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effectLst/>
              </a:rPr>
              <a:t>Streamlit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effectLst/>
              </a:rPr>
              <a:t> app</a:t>
            </a:r>
            <a:endParaRPr kumimoji="0" lang="en-US" altLang="en-US" b="0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</a:rPr>
              <a:t>Ready for real-world testing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effectLst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F87E72-871B-B1D9-3607-471F5162B1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FE024F78-56A6-7740-B68D-8D4D026EDF3F}" type="slidenum">
              <a:rPr lang="en-US" smtClean="0"/>
              <a:pPr>
                <a:spcAft>
                  <a:spcPts val="600"/>
                </a:spcAft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415801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4AA15-0A94-6EBF-95B4-1A512DB90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831" y="173735"/>
            <a:ext cx="4409514" cy="2203704"/>
          </a:xfrm>
        </p:spPr>
        <p:txBody>
          <a:bodyPr anchor="b">
            <a:normAutofit/>
          </a:bodyPr>
          <a:lstStyle/>
          <a:p>
            <a:r>
              <a:rPr lang="en-US" dirty="0"/>
              <a:t>Conclusion &amp; 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8CF091-BD01-C2CC-CDBF-56FEBE3085B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1850" y="3079119"/>
            <a:ext cx="4413250" cy="2752725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500" dirty="0"/>
              <a:t>✅ Successful prediction of diabetes with high accuracy</a:t>
            </a:r>
          </a:p>
          <a:p>
            <a:pPr>
              <a:lnSpc>
                <a:spcPct val="110000"/>
              </a:lnSpc>
            </a:pPr>
            <a:r>
              <a:rPr lang="en-US" sz="1500" dirty="0"/>
              <a:t>✅ Random Forest proved best model</a:t>
            </a:r>
          </a:p>
          <a:p>
            <a:pPr>
              <a:lnSpc>
                <a:spcPct val="110000"/>
              </a:lnSpc>
            </a:pPr>
            <a:r>
              <a:rPr lang="en-US" sz="1500" dirty="0"/>
              <a:t>🔜 Future improvements:</a:t>
            </a:r>
          </a:p>
          <a:p>
            <a:pPr lvl="1">
              <a:lnSpc>
                <a:spcPct val="110000"/>
              </a:lnSpc>
            </a:pPr>
            <a:r>
              <a:rPr lang="en-US" sz="1500" dirty="0"/>
              <a:t>Larger dataset</a:t>
            </a:r>
          </a:p>
          <a:p>
            <a:pPr lvl="1">
              <a:lnSpc>
                <a:spcPct val="110000"/>
              </a:lnSpc>
            </a:pPr>
            <a:r>
              <a:rPr lang="en-US" sz="1500" dirty="0"/>
              <a:t>Integration with real-time medical apps</a:t>
            </a:r>
          </a:p>
          <a:p>
            <a:pPr lvl="1">
              <a:lnSpc>
                <a:spcPct val="110000"/>
              </a:lnSpc>
            </a:pPr>
            <a:r>
              <a:rPr lang="en-US" sz="1500" dirty="0"/>
              <a:t>Explainability (SHAP/LIME)</a:t>
            </a:r>
          </a:p>
          <a:p>
            <a:pPr>
              <a:lnSpc>
                <a:spcPct val="110000"/>
              </a:lnSpc>
            </a:pP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34583117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E5F2E56-9F77-E1C2-EC04-EA959822CA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9891" y="511762"/>
            <a:ext cx="4960830" cy="2785158"/>
          </a:xfrm>
        </p:spPr>
        <p:txBody>
          <a:bodyPr anchor="b">
            <a:normAutofit/>
          </a:bodyPr>
          <a:lstStyle/>
          <a:p>
            <a:r>
              <a:rPr lang="en-US" dirty="0"/>
              <a:t>Questions?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CE1ABEC8-43FD-4F21-A7D2-70200D8626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2640" y="3484615"/>
            <a:ext cx="4958081" cy="2387865"/>
          </a:xfrm>
        </p:spPr>
        <p:txBody>
          <a:bodyPr>
            <a:normAutofit/>
          </a:bodyPr>
          <a:lstStyle/>
          <a:p>
            <a:r>
              <a:rPr lang="en-US" dirty="0"/>
              <a:t>THANK YOU</a:t>
            </a:r>
          </a:p>
        </p:txBody>
      </p:sp>
      <p:pic>
        <p:nvPicPr>
          <p:cNvPr id="26" name="Video 25" descr="Text Bubble">
            <a:extLst>
              <a:ext uri="{FF2B5EF4-FFF2-40B4-BE49-F238E27FC236}">
                <a16:creationId xmlns:a16="http://schemas.microsoft.com/office/drawing/2014/main" id="{E140540C-4FF0-E35A-2F11-E8C10E31505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22580" r="28871" b="-1"/>
          <a:stretch>
            <a:fillRect/>
          </a:stretch>
        </p:blipFill>
        <p:spPr>
          <a:xfrm>
            <a:off x="6497638" y="336550"/>
            <a:ext cx="5322887" cy="6184900"/>
          </a:xfrm>
          <a:prstGeom prst="rect">
            <a:avLst/>
          </a:prstGeom>
          <a:noFill/>
        </p:spPr>
      </p:pic>
      <p:sp>
        <p:nvSpPr>
          <p:cNvPr id="30" name="Slide Number Placeholder 4">
            <a:extLst>
              <a:ext uri="{FF2B5EF4-FFF2-40B4-BE49-F238E27FC236}">
                <a16:creationId xmlns:a16="http://schemas.microsoft.com/office/drawing/2014/main" id="{B6D17B62-D311-AB74-52AF-E4C62C9DA9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FE024F78-56A6-7740-B68D-8D4D026EDF3F}" type="slidenum">
              <a:rPr lang="en-US" smtClean="0"/>
              <a:pPr>
                <a:spcAft>
                  <a:spcPts val="600"/>
                </a:spcAft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4649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26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97AC4-0CDE-7A80-708F-6B4D004389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5669" y="113097"/>
            <a:ext cx="7420819" cy="1656304"/>
          </a:xfrm>
        </p:spPr>
        <p:txBody>
          <a:bodyPr anchor="b">
            <a:normAutofit/>
          </a:bodyPr>
          <a:lstStyle/>
          <a:p>
            <a:r>
              <a:rPr lang="en-US" dirty="0"/>
              <a:t>Introduction / Problem Statement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B2FCB484-6652-AD4A-31DA-D05D4B0E5168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3305669" y="2470150"/>
            <a:ext cx="7420819" cy="3676649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b="1"/>
              <a:t>Problem</a:t>
            </a:r>
            <a:r>
              <a:rPr lang="en-US"/>
              <a:t>: Diabetes is a major health issue worldwide.</a:t>
            </a:r>
          </a:p>
          <a:p>
            <a:pPr>
              <a:lnSpc>
                <a:spcPct val="110000"/>
              </a:lnSpc>
            </a:pPr>
            <a:r>
              <a:rPr lang="en-US" b="1"/>
              <a:t>Goal</a:t>
            </a:r>
            <a:r>
              <a:rPr lang="en-US"/>
              <a:t>: Build a machine learning model to </a:t>
            </a:r>
            <a:r>
              <a:rPr lang="en-US" b="1"/>
              <a:t>predict diabetes</a:t>
            </a:r>
            <a:r>
              <a:rPr lang="en-US"/>
              <a:t>.</a:t>
            </a:r>
          </a:p>
          <a:p>
            <a:pPr>
              <a:lnSpc>
                <a:spcPct val="110000"/>
              </a:lnSpc>
            </a:pPr>
            <a:r>
              <a:rPr lang="en-US"/>
              <a:t>This application is designed to </a:t>
            </a:r>
            <a:r>
              <a:rPr lang="en-US" b="1"/>
              <a:t>predict diabetes status</a:t>
            </a:r>
            <a:r>
              <a:rPr lang="en-US"/>
              <a:t> (Healthy, Prediabetic, Diabetic) using clinical health data and a machine learning model.</a:t>
            </a:r>
            <a:br>
              <a:rPr lang="en-US"/>
            </a:br>
            <a:r>
              <a:rPr lang="en-US"/>
              <a:t>The goal is to </a:t>
            </a:r>
            <a:r>
              <a:rPr lang="en-US" b="1"/>
              <a:t>raise awareness</a:t>
            </a:r>
            <a:r>
              <a:rPr lang="en-US"/>
              <a:t> about diabetes risk and provide a practical tool that can support both </a:t>
            </a:r>
            <a:r>
              <a:rPr lang="en-US" b="1"/>
              <a:t>medical professionals</a:t>
            </a:r>
            <a:r>
              <a:rPr lang="en-US"/>
              <a:t> and the </a:t>
            </a:r>
            <a:r>
              <a:rPr lang="en-US" b="1"/>
              <a:t>general public</a:t>
            </a:r>
            <a:r>
              <a:rPr lang="en-US"/>
              <a:t>.</a:t>
            </a:r>
          </a:p>
          <a:p>
            <a:pPr>
              <a:lnSpc>
                <a:spcPct val="110000"/>
              </a:lnSpc>
            </a:pPr>
            <a:r>
              <a:rPr lang="en-US" b="1"/>
              <a:t>Importance</a:t>
            </a:r>
            <a:r>
              <a:rPr lang="en-US"/>
              <a:t>: Early detection can improve treatment and save lives.</a:t>
            </a:r>
          </a:p>
          <a:p>
            <a:pPr>
              <a:lnSpc>
                <a:spcPct val="110000"/>
              </a:lnSpc>
            </a:pPr>
            <a:endParaRPr lang="en-US"/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202697A5-F20C-AAE7-17E0-00A0C4AB16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FE024F78-56A6-7740-B68D-8D4D026EDF3F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330130"/>
      </p:ext>
    </p:extLst>
  </p:cSld>
  <p:clrMapOvr>
    <a:masterClrMapping/>
  </p:clrMapOvr>
  <p:transition spd="med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49648-7FCF-37B7-7B07-D90EFE2DA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80" y="430482"/>
            <a:ext cx="10500989" cy="1327464"/>
          </a:xfrm>
        </p:spPr>
        <p:txBody>
          <a:bodyPr anchor="b">
            <a:normAutofit/>
          </a:bodyPr>
          <a:lstStyle/>
          <a:p>
            <a:r>
              <a:rPr lang="en-US" dirty="0"/>
              <a:t>Data Overview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FEE55DB-00BF-D80D-1562-CAC65279781F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807038" y="2465539"/>
            <a:ext cx="3774587" cy="3723753"/>
          </a:xfrm>
        </p:spPr>
        <p:txBody>
          <a:bodyPr>
            <a:normAutofit/>
          </a:bodyPr>
          <a:lstStyle/>
          <a:p>
            <a:r>
              <a:rPr lang="en-US" b="1" dirty="0"/>
              <a:t>Source</a:t>
            </a:r>
            <a:r>
              <a:rPr lang="en-US" dirty="0"/>
              <a:t>: CSV file</a:t>
            </a:r>
          </a:p>
          <a:p>
            <a:r>
              <a:rPr lang="en-US" b="1" dirty="0"/>
              <a:t>Size</a:t>
            </a:r>
            <a:r>
              <a:rPr lang="en-US" dirty="0"/>
              <a:t>: 265 rows × 12 columns</a:t>
            </a:r>
          </a:p>
          <a:p>
            <a:r>
              <a:rPr lang="en-US" b="1" dirty="0"/>
              <a:t>Key Features</a:t>
            </a:r>
            <a:r>
              <a:rPr lang="en-US" dirty="0"/>
              <a:t>:</a:t>
            </a:r>
          </a:p>
          <a:p>
            <a:pPr lvl="1"/>
            <a:r>
              <a:rPr lang="en-US"/>
              <a:t>Gender, Age, Urea, HbA1c, BMI, Chol, HDL, LDL, VLDL, Cr, TG, Class</a:t>
            </a:r>
          </a:p>
          <a:p>
            <a:endParaRPr lang="en-US" dirty="0"/>
          </a:p>
        </p:txBody>
      </p:sp>
      <p:pic>
        <p:nvPicPr>
          <p:cNvPr id="7" name="Picture Placeholder 6" descr="A screenshot of a table&#10;&#10;AI-generated content may be incorrect.">
            <a:extLst>
              <a:ext uri="{FF2B5EF4-FFF2-40B4-BE49-F238E27FC236}">
                <a16:creationId xmlns:a16="http://schemas.microsoft.com/office/drawing/2014/main" id="{34A79969-583C-7C09-D8F4-96E20D2941FA}"/>
              </a:ext>
            </a:extLst>
          </p:cNvPr>
          <p:cNvPicPr>
            <a:picLocks noGrp="1" noChangeAspect="1"/>
          </p:cNvPicPr>
          <p:nvPr>
            <p:ph sz="quarter" idx="36"/>
          </p:nvPr>
        </p:nvPicPr>
        <p:blipFill>
          <a:blip r:embed="rId2"/>
          <a:srcRect r="2" b="18104"/>
          <a:stretch>
            <a:fillRect/>
          </a:stretch>
        </p:blipFill>
        <p:spPr>
          <a:xfrm>
            <a:off x="4927600" y="2465539"/>
            <a:ext cx="6315069" cy="3723753"/>
          </a:xfrm>
          <a:noFill/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B93B77-8D05-16F8-2227-98EA88B618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FE024F78-56A6-7740-B68D-8D4D026EDF3F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614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71965B-1010-9662-69A0-00EB2F73B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4680" y="2454261"/>
            <a:ext cx="8642637" cy="3954499"/>
          </a:xfrm>
        </p:spPr>
        <p:txBody>
          <a:bodyPr/>
          <a:lstStyle/>
          <a:p>
            <a:r>
              <a:rPr lang="en-US" sz="1400" dirty="0"/>
              <a:t>👤 </a:t>
            </a:r>
            <a:r>
              <a:rPr lang="en-US" sz="1400" b="1" dirty="0"/>
              <a:t>Gender</a:t>
            </a:r>
            <a:r>
              <a:rPr lang="en-US" sz="1400" dirty="0"/>
              <a:t>: (0 = Female, 1 = Male). May influence risk due to biological differences.</a:t>
            </a:r>
            <a:br>
              <a:rPr lang="en-US" sz="1400" dirty="0"/>
            </a:br>
            <a:r>
              <a:rPr lang="en-US" sz="1400" dirty="0"/>
              <a:t>📅 </a:t>
            </a:r>
            <a:r>
              <a:rPr lang="en-US" sz="1400" b="1" dirty="0"/>
              <a:t>Age (AGE)</a:t>
            </a:r>
            <a:r>
              <a:rPr lang="en-US" sz="1400" dirty="0"/>
              <a:t>: Older individuals generally have higher risk of diabetes.</a:t>
            </a:r>
            <a:br>
              <a:rPr lang="en-US" sz="1400" dirty="0"/>
            </a:br>
            <a:r>
              <a:rPr lang="en-US" sz="1400" dirty="0"/>
              <a:t>🧪 </a:t>
            </a:r>
            <a:r>
              <a:rPr lang="en-US" sz="1400" b="1" dirty="0"/>
              <a:t>Urea</a:t>
            </a:r>
            <a:r>
              <a:rPr lang="en-US" sz="1400" dirty="0"/>
              <a:t>: High levels may indicate kidney dysfunction linked to diabetes complications.</a:t>
            </a:r>
            <a:br>
              <a:rPr lang="en-US" sz="1400" dirty="0"/>
            </a:br>
            <a:r>
              <a:rPr lang="en-US" sz="1400" dirty="0"/>
              <a:t>🧪 </a:t>
            </a:r>
            <a:r>
              <a:rPr lang="en-US" sz="1400" b="1" dirty="0"/>
              <a:t>Creatinine (Cr)</a:t>
            </a:r>
            <a:r>
              <a:rPr lang="en-US" sz="1400" dirty="0"/>
              <a:t>: Marker of kidney function. Elevated in diabetic kidney disease.</a:t>
            </a:r>
            <a:br>
              <a:rPr lang="en-US" sz="1400" dirty="0"/>
            </a:br>
            <a:r>
              <a:rPr lang="en-US" sz="1400" dirty="0"/>
              <a:t>🧪 </a:t>
            </a:r>
            <a:r>
              <a:rPr lang="en-US" sz="1400" b="1" dirty="0"/>
              <a:t>HbA1c</a:t>
            </a:r>
            <a:r>
              <a:rPr lang="en-US" sz="1400" dirty="0"/>
              <a:t>: Average blood glucose over 2–3 months.</a:t>
            </a:r>
            <a:br>
              <a:rPr lang="en-US" sz="1400" dirty="0"/>
            </a:br>
            <a:r>
              <a:rPr lang="en-US" sz="1400" dirty="0"/>
              <a:t>Normal &lt; 5.7%, Prediabetic 5.7–6.4%, Diabetic ≥ 6.5%.</a:t>
            </a:r>
            <a:br>
              <a:rPr lang="en-US" sz="1400" dirty="0"/>
            </a:br>
            <a:r>
              <a:rPr lang="en-US" sz="1400" dirty="0"/>
              <a:t>💉 </a:t>
            </a:r>
            <a:r>
              <a:rPr lang="en-US" sz="1400" b="1" dirty="0"/>
              <a:t>Cholesterol (Chol)</a:t>
            </a:r>
            <a:r>
              <a:rPr lang="en-US" sz="1400" dirty="0"/>
              <a:t>: Total cholesterol in the blood. High levels raise cardiovascular risk.</a:t>
            </a:r>
            <a:br>
              <a:rPr lang="en-US" sz="1400" dirty="0"/>
            </a:br>
            <a:r>
              <a:rPr lang="en-US" sz="1400" dirty="0"/>
              <a:t>💉 </a:t>
            </a:r>
            <a:r>
              <a:rPr lang="en-US" sz="1400" b="1" dirty="0"/>
              <a:t>Triglycerides (TG)</a:t>
            </a:r>
            <a:r>
              <a:rPr lang="en-US" sz="1400" dirty="0"/>
              <a:t>: High TG is associated with insulin resistance.</a:t>
            </a:r>
            <a:br>
              <a:rPr lang="en-US" sz="1400" dirty="0"/>
            </a:br>
            <a:r>
              <a:rPr lang="en-US" sz="1400" dirty="0"/>
              <a:t>💉 </a:t>
            </a:r>
            <a:r>
              <a:rPr lang="en-US" sz="1400" b="1" dirty="0"/>
              <a:t>HDL ("Good" Cholesterol)</a:t>
            </a:r>
            <a:r>
              <a:rPr lang="en-US" sz="1400" dirty="0"/>
              <a:t>: Low levels increase diabetes and heart disease risk.</a:t>
            </a:r>
            <a:br>
              <a:rPr lang="en-US" sz="1400" dirty="0"/>
            </a:br>
            <a:r>
              <a:rPr lang="en-US" sz="1400" dirty="0"/>
              <a:t>💉 </a:t>
            </a:r>
            <a:r>
              <a:rPr lang="en-US" sz="1400" b="1" dirty="0"/>
              <a:t>LDL ("Bad" Cholesterol)</a:t>
            </a:r>
            <a:r>
              <a:rPr lang="en-US" sz="1400" dirty="0"/>
              <a:t>: High levels worsen cardiovascular complications in diabetes.</a:t>
            </a:r>
            <a:br>
              <a:rPr lang="en-US" sz="1400" dirty="0"/>
            </a:br>
            <a:r>
              <a:rPr lang="en-US" sz="1400" dirty="0"/>
              <a:t>💉 </a:t>
            </a:r>
            <a:r>
              <a:rPr lang="en-US" sz="1400" b="1" dirty="0"/>
              <a:t>VLDL</a:t>
            </a:r>
            <a:r>
              <a:rPr lang="en-US" sz="1400" dirty="0"/>
              <a:t>: Another form of "bad" cholesterol carrying triglycerides.</a:t>
            </a:r>
            <a:br>
              <a:rPr lang="en-US" sz="1400" dirty="0"/>
            </a:br>
            <a:r>
              <a:rPr lang="en-US" sz="1400" dirty="0"/>
              <a:t>⚖️ </a:t>
            </a:r>
            <a:r>
              <a:rPr lang="en-US" sz="1400" b="1" dirty="0"/>
              <a:t>BMI (Body Mass Index)</a:t>
            </a:r>
            <a:r>
              <a:rPr lang="en-US" sz="1400" dirty="0"/>
              <a:t>: Overweight (≥25) and obesity (≥30) strongly increase diabetes risk.</a:t>
            </a:r>
            <a:br>
              <a:rPr lang="en-US" sz="1400" dirty="0"/>
            </a:br>
            <a:endParaRPr lang="en-US" sz="1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7AB7CA-7EC9-95E5-5652-A02FF018FB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4848" y="577396"/>
            <a:ext cx="11562303" cy="1459951"/>
          </a:xfrm>
        </p:spPr>
        <p:txBody>
          <a:bodyPr/>
          <a:lstStyle/>
          <a:p>
            <a:r>
              <a:rPr lang="en-US" b="1" dirty="0"/>
              <a:t>Variables Used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906488-CA37-54E3-8B32-BAF61F4C0C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16892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FAB44-CEF5-593D-6362-948575827F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80" y="430482"/>
            <a:ext cx="10500989" cy="1327464"/>
          </a:xfrm>
        </p:spPr>
        <p:txBody>
          <a:bodyPr anchor="b">
            <a:normAutofit/>
          </a:bodyPr>
          <a:lstStyle/>
          <a:p>
            <a:r>
              <a:rPr lang="en-US" dirty="0"/>
              <a:t>Data Preprocessing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EDC2B23-CDC1-89A8-F0EE-4C7B8540FA5D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807038" y="2465539"/>
            <a:ext cx="3774587" cy="3723753"/>
          </a:xfrm>
        </p:spPr>
        <p:txBody>
          <a:bodyPr/>
          <a:lstStyle/>
          <a:p>
            <a:r>
              <a:rPr lang="en-US" dirty="0"/>
              <a:t>Handled </a:t>
            </a:r>
            <a:r>
              <a:rPr lang="en-US" b="1" dirty="0"/>
              <a:t>missing values &amp; outliers</a:t>
            </a:r>
            <a:endParaRPr lang="en-US" dirty="0"/>
          </a:p>
          <a:p>
            <a:r>
              <a:rPr lang="en-US" dirty="0"/>
              <a:t>Applied </a:t>
            </a:r>
            <a:r>
              <a:rPr lang="en-US" b="1" dirty="0"/>
              <a:t>Standardization</a:t>
            </a:r>
            <a:endParaRPr lang="en-US" dirty="0"/>
          </a:p>
          <a:p>
            <a:r>
              <a:rPr lang="en-US" dirty="0"/>
              <a:t>Generated </a:t>
            </a:r>
            <a:r>
              <a:rPr lang="en-US" b="1" dirty="0"/>
              <a:t>statistical summary</a:t>
            </a:r>
            <a:r>
              <a:rPr lang="en-US" dirty="0"/>
              <a:t> of dataset</a:t>
            </a:r>
          </a:p>
          <a:p>
            <a:endParaRPr lang="en-US" dirty="0"/>
          </a:p>
        </p:txBody>
      </p:sp>
      <p:pic>
        <p:nvPicPr>
          <p:cNvPr id="6" name="Content Placeholder 5" descr="A group of blue and white graphs&#10;&#10;AI-generated content may be incorrect.">
            <a:extLst>
              <a:ext uri="{FF2B5EF4-FFF2-40B4-BE49-F238E27FC236}">
                <a16:creationId xmlns:a16="http://schemas.microsoft.com/office/drawing/2014/main" id="{3296BA02-452E-9106-191B-2E65D078649C}"/>
              </a:ext>
            </a:extLst>
          </p:cNvPr>
          <p:cNvPicPr>
            <a:picLocks noGrp="1" noChangeAspect="1"/>
          </p:cNvPicPr>
          <p:nvPr>
            <p:ph sz="quarter" idx="36"/>
          </p:nvPr>
        </p:nvPicPr>
        <p:blipFill>
          <a:blip r:embed="rId2"/>
          <a:stretch>
            <a:fillRect/>
          </a:stretch>
        </p:blipFill>
        <p:spPr>
          <a:xfrm>
            <a:off x="5020317" y="2465539"/>
            <a:ext cx="6129635" cy="3723753"/>
          </a:xfr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FA186D-11B6-C26D-A563-B13A2C140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FE024F78-56A6-7740-B68D-8D4D026EDF3F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635234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FB633-E4C2-974B-3B97-886B1E3D7F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80" y="430482"/>
            <a:ext cx="10500989" cy="1327464"/>
          </a:xfrm>
        </p:spPr>
        <p:txBody>
          <a:bodyPr anchor="b">
            <a:normAutofit/>
          </a:bodyPr>
          <a:lstStyle/>
          <a:p>
            <a:r>
              <a:rPr lang="en-US" dirty="0"/>
              <a:t>Exploratory Data Analysis (EDA)</a:t>
            </a:r>
          </a:p>
        </p:txBody>
      </p:sp>
      <p:pic>
        <p:nvPicPr>
          <p:cNvPr id="5" name="Content Placeholder 4" descr="A group of blue graphs&#10;&#10;AI-generated content may be incorrect.">
            <a:extLst>
              <a:ext uri="{FF2B5EF4-FFF2-40B4-BE49-F238E27FC236}">
                <a16:creationId xmlns:a16="http://schemas.microsoft.com/office/drawing/2014/main" id="{A1152D60-7E61-A6D4-7325-F706B58F0238}"/>
              </a:ext>
            </a:extLst>
          </p:cNvPr>
          <p:cNvPicPr>
            <a:picLocks noGrp="1" noChangeAspect="1"/>
          </p:cNvPicPr>
          <p:nvPr>
            <p:ph sz="quarter" idx="35"/>
          </p:nvPr>
        </p:nvPicPr>
        <p:blipFill>
          <a:blip r:embed="rId2"/>
          <a:stretch>
            <a:fillRect/>
          </a:stretch>
        </p:blipFill>
        <p:spPr>
          <a:xfrm>
            <a:off x="577841" y="1996965"/>
            <a:ext cx="3336757" cy="2126800"/>
          </a:xfr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2A496C7A-8248-E28F-E44A-6B5E60871EEE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4927600" y="2465539"/>
            <a:ext cx="6315069" cy="3723753"/>
          </a:xfrm>
        </p:spPr>
        <p:txBody>
          <a:bodyPr>
            <a:normAutofit/>
          </a:bodyPr>
          <a:lstStyle/>
          <a:p>
            <a:r>
              <a:rPr lang="en-US" dirty="0"/>
              <a:t>Created </a:t>
            </a:r>
            <a:r>
              <a:rPr lang="en-US" b="1" dirty="0"/>
              <a:t>heatmaps &amp; distribution plots</a:t>
            </a:r>
            <a:endParaRPr lang="en-US" dirty="0"/>
          </a:p>
          <a:p>
            <a:r>
              <a:rPr lang="en-US" dirty="0"/>
              <a:t>Found strong correlation between </a:t>
            </a:r>
            <a:r>
              <a:rPr lang="en-US" b="1" dirty="0"/>
              <a:t>Class</a:t>
            </a:r>
            <a:r>
              <a:rPr lang="en-US" dirty="0"/>
              <a:t> and:</a:t>
            </a:r>
          </a:p>
          <a:p>
            <a:pPr lvl="1"/>
            <a:r>
              <a:rPr lang="en-US" dirty="0"/>
              <a:t>Age</a:t>
            </a:r>
          </a:p>
          <a:p>
            <a:pPr lvl="1"/>
            <a:r>
              <a:rPr lang="en-US" dirty="0"/>
              <a:t>HbA1c</a:t>
            </a:r>
          </a:p>
          <a:p>
            <a:pPr lvl="1"/>
            <a:r>
              <a:rPr lang="en-US" dirty="0"/>
              <a:t>BMI</a:t>
            </a:r>
          </a:p>
          <a:p>
            <a:r>
              <a:rPr lang="en-US" dirty="0"/>
              <a:t>Other features also contribute but with less impact</a:t>
            </a:r>
          </a:p>
          <a:p>
            <a:endParaRPr lang="en-US" dirty="0"/>
          </a:p>
        </p:txBody>
      </p:sp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CADD9414-545C-D91A-C71F-21F616A11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FE024F78-56A6-7740-B68D-8D4D026EDF3F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  <p:pic>
        <p:nvPicPr>
          <p:cNvPr id="7" name="Picture 6" descr="A screenshot of a graph&#10;&#10;AI-generated content may be incorrect.">
            <a:extLst>
              <a:ext uri="{FF2B5EF4-FFF2-40B4-BE49-F238E27FC236}">
                <a16:creationId xmlns:a16="http://schemas.microsoft.com/office/drawing/2014/main" id="{3A53A154-8FFA-410E-0EEB-B11F21A95E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840" y="4123765"/>
            <a:ext cx="3336758" cy="2467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428652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58A25-CC7D-40F0-99C5-3FC3CB4C62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562" y="433906"/>
            <a:ext cx="10515601" cy="1327464"/>
          </a:xfrm>
        </p:spPr>
        <p:txBody>
          <a:bodyPr anchor="b">
            <a:normAutofit/>
          </a:bodyPr>
          <a:lstStyle/>
          <a:p>
            <a:r>
              <a:rPr lang="en-US" dirty="0"/>
              <a:t>Important  Scatter plot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0499C9F-5806-FA63-A894-E0154460ACCD}"/>
              </a:ext>
            </a:extLst>
          </p:cNvPr>
          <p:cNvPicPr>
            <a:picLocks noGrp="1" noChangeAspect="1"/>
          </p:cNvPicPr>
          <p:nvPr>
            <p:ph sz="quarter" idx="36"/>
          </p:nvPr>
        </p:nvPicPr>
        <p:blipFill>
          <a:blip r:embed="rId2"/>
          <a:srcRect l="1077" r="1077"/>
          <a:stretch/>
        </p:blipFill>
        <p:spPr>
          <a:xfrm>
            <a:off x="251209" y="2465535"/>
            <a:ext cx="5844791" cy="3427265"/>
          </a:xfrm>
          <a:noFill/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969BC57B-14A8-D673-6D64-E0D90B9DCF6A}"/>
              </a:ext>
            </a:extLst>
          </p:cNvPr>
          <p:cNvPicPr>
            <a:picLocks noGrp="1" noChangeAspect="1"/>
          </p:cNvPicPr>
          <p:nvPr>
            <p:ph sz="quarter" idx="37"/>
          </p:nvPr>
        </p:nvPicPr>
        <p:blipFill>
          <a:blip r:embed="rId3"/>
          <a:srcRect l="3173" r="3173"/>
          <a:stretch/>
        </p:blipFill>
        <p:spPr>
          <a:xfrm>
            <a:off x="6491235" y="2465535"/>
            <a:ext cx="5189870" cy="3427412"/>
          </a:xfrm>
          <a:noFill/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43330A-B7AA-B3E2-E65B-E0213C1E8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FE024F78-56A6-7740-B68D-8D4D026EDF3F}" type="slidenum">
              <a:rPr lang="en-US" smtClean="0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87037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1EE0B-DA34-EF13-A8FE-D885F3F3A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5669" y="113097"/>
            <a:ext cx="7420819" cy="1656304"/>
          </a:xfrm>
        </p:spPr>
        <p:txBody>
          <a:bodyPr anchor="b">
            <a:normAutofit/>
          </a:bodyPr>
          <a:lstStyle/>
          <a:p>
            <a:r>
              <a:rPr lang="en-US" dirty="0"/>
              <a:t>Important Scatter plot</a:t>
            </a:r>
          </a:p>
        </p:txBody>
      </p:sp>
      <p:pic>
        <p:nvPicPr>
          <p:cNvPr id="6" name="Content Placeholder 5" descr="A screen shot of a graph&#10;&#10;AI-generated content may be incorrect.">
            <a:extLst>
              <a:ext uri="{FF2B5EF4-FFF2-40B4-BE49-F238E27FC236}">
                <a16:creationId xmlns:a16="http://schemas.microsoft.com/office/drawing/2014/main" id="{BE5A29AB-CB97-8514-9C3F-87A99760AC89}"/>
              </a:ext>
            </a:extLst>
          </p:cNvPr>
          <p:cNvPicPr>
            <a:picLocks noGrp="1" noChangeAspect="1"/>
          </p:cNvPicPr>
          <p:nvPr>
            <p:ph sz="quarter" idx="31"/>
          </p:nvPr>
        </p:nvPicPr>
        <p:blipFill>
          <a:blip r:embed="rId2"/>
          <a:stretch>
            <a:fillRect/>
          </a:stretch>
        </p:blipFill>
        <p:spPr>
          <a:xfrm>
            <a:off x="4057733" y="2470150"/>
            <a:ext cx="5916447" cy="367665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E8098E-6B9F-C369-27BF-9499C9437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FE024F78-56A6-7740-B68D-8D4D026EDF3F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079110"/>
      </p:ext>
    </p:extLst>
  </p:cSld>
  <p:clrMapOvr>
    <a:masterClrMapping/>
  </p:clrMapOvr>
  <p:transition spd="slow">
    <p:randomBar dir="vert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42E0BE-E368-BE90-E481-907C3A6107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80" y="430482"/>
            <a:ext cx="10500989" cy="1327464"/>
          </a:xfrm>
        </p:spPr>
        <p:txBody>
          <a:bodyPr anchor="b">
            <a:normAutofit/>
          </a:bodyPr>
          <a:lstStyle/>
          <a:p>
            <a:r>
              <a:rPr lang="en-US" dirty="0"/>
              <a:t>Machine Learning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C29DC5-D925-83FF-45EF-C0D5896D843F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807038" y="2465539"/>
            <a:ext cx="3774587" cy="3723753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300"/>
              <a:t>Tried multiple models:</a:t>
            </a:r>
          </a:p>
          <a:p>
            <a:pPr lvl="1">
              <a:lnSpc>
                <a:spcPct val="110000"/>
              </a:lnSpc>
            </a:pPr>
            <a:r>
              <a:rPr lang="en-US" sz="1300"/>
              <a:t>Logistic Regression</a:t>
            </a:r>
          </a:p>
          <a:p>
            <a:pPr lvl="1">
              <a:lnSpc>
                <a:spcPct val="110000"/>
              </a:lnSpc>
            </a:pPr>
            <a:r>
              <a:rPr lang="en-US" sz="1300"/>
              <a:t>Decision Tree</a:t>
            </a:r>
          </a:p>
          <a:p>
            <a:pPr lvl="1">
              <a:lnSpc>
                <a:spcPct val="110000"/>
              </a:lnSpc>
            </a:pPr>
            <a:r>
              <a:rPr lang="en-US" sz="1300"/>
              <a:t>Random Forest</a:t>
            </a:r>
          </a:p>
          <a:p>
            <a:pPr lvl="1">
              <a:lnSpc>
                <a:spcPct val="110000"/>
              </a:lnSpc>
            </a:pPr>
            <a:r>
              <a:rPr lang="en-US" sz="1300"/>
              <a:t>SVM</a:t>
            </a:r>
          </a:p>
          <a:p>
            <a:pPr lvl="1">
              <a:lnSpc>
                <a:spcPct val="110000"/>
              </a:lnSpc>
            </a:pPr>
            <a:r>
              <a:rPr lang="en-US" sz="1300"/>
              <a:t>KNN</a:t>
            </a:r>
          </a:p>
          <a:p>
            <a:pPr lvl="1">
              <a:lnSpc>
                <a:spcPct val="110000"/>
              </a:lnSpc>
            </a:pPr>
            <a:r>
              <a:rPr lang="en-US" sz="1300"/>
              <a:t>Naive Bayes</a:t>
            </a:r>
          </a:p>
          <a:p>
            <a:pPr lvl="1">
              <a:lnSpc>
                <a:spcPct val="110000"/>
              </a:lnSpc>
            </a:pPr>
            <a:r>
              <a:rPr lang="en-US" sz="1300" err="1"/>
              <a:t>XGBoost</a:t>
            </a:r>
            <a:endParaRPr lang="en-US" sz="1300"/>
          </a:p>
          <a:p>
            <a:pPr>
              <a:lnSpc>
                <a:spcPct val="110000"/>
              </a:lnSpc>
            </a:pPr>
            <a:r>
              <a:rPr lang="en-US" sz="1300"/>
              <a:t>Also tested </a:t>
            </a:r>
            <a:r>
              <a:rPr lang="en-US" sz="1300" b="1"/>
              <a:t>Voting Classifier (Ensemble)</a:t>
            </a:r>
            <a:endParaRPr lang="en-US" sz="1300"/>
          </a:p>
          <a:p>
            <a:pPr>
              <a:lnSpc>
                <a:spcPct val="110000"/>
              </a:lnSpc>
            </a:pPr>
            <a:r>
              <a:rPr lang="en-US" sz="1300"/>
              <a:t>Random Forest with 200 trees gave best results</a:t>
            </a:r>
          </a:p>
          <a:p>
            <a:pPr>
              <a:lnSpc>
                <a:spcPct val="110000"/>
              </a:lnSpc>
            </a:pPr>
            <a:endParaRPr lang="en-US" sz="1300"/>
          </a:p>
        </p:txBody>
      </p:sp>
      <p:pic>
        <p:nvPicPr>
          <p:cNvPr id="9" name="Content Placeholder 8" descr="A chart with different colors&#10;&#10;AI-generated content may be incorrect.">
            <a:extLst>
              <a:ext uri="{FF2B5EF4-FFF2-40B4-BE49-F238E27FC236}">
                <a16:creationId xmlns:a16="http://schemas.microsoft.com/office/drawing/2014/main" id="{41CCF13F-197F-E64D-ECBD-BE7B67D9B5D9}"/>
              </a:ext>
            </a:extLst>
          </p:cNvPr>
          <p:cNvPicPr>
            <a:picLocks noGrp="1" noChangeAspect="1"/>
          </p:cNvPicPr>
          <p:nvPr>
            <p:ph sz="quarter" idx="36"/>
          </p:nvPr>
        </p:nvPicPr>
        <p:blipFill>
          <a:blip r:embed="rId2"/>
          <a:srcRect l="9270" r="2" b="2"/>
          <a:stretch>
            <a:fillRect/>
          </a:stretch>
        </p:blipFill>
        <p:spPr>
          <a:xfrm>
            <a:off x="4927600" y="2465539"/>
            <a:ext cx="6315069" cy="3723753"/>
          </a:xfrm>
          <a:noFill/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6DF5BB-9147-EBA3-A6E3-0095C18B4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FE024F78-56A6-7740-B68D-8D4D026EDF3F}" type="slidenum">
              <a:rPr lang="en-US" smtClean="0"/>
              <a:pPr>
                <a:spcAft>
                  <a:spcPts val="600"/>
                </a:spcAft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5085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theme/theme1.xml><?xml version="1.0" encoding="utf-8"?>
<a:theme xmlns:a="http://schemas.openxmlformats.org/drawingml/2006/main" name="Custom">
  <a:themeElements>
    <a:clrScheme name="Custom 17">
      <a:dk1>
        <a:srgbClr val="000000"/>
      </a:dk1>
      <a:lt1>
        <a:srgbClr val="FFFFFF"/>
      </a:lt1>
      <a:dk2>
        <a:srgbClr val="FC4EFB"/>
      </a:dk2>
      <a:lt2>
        <a:srgbClr val="E7E6E6"/>
      </a:lt2>
      <a:accent1>
        <a:srgbClr val="FAF24C"/>
      </a:accent1>
      <a:accent2>
        <a:srgbClr val="5EFCAC"/>
      </a:accent2>
      <a:accent3>
        <a:srgbClr val="73EBF9"/>
      </a:accent3>
      <a:accent4>
        <a:srgbClr val="316CFC"/>
      </a:accent4>
      <a:accent5>
        <a:srgbClr val="B059FD"/>
      </a:accent5>
      <a:accent6>
        <a:srgbClr val="9405FC"/>
      </a:accent6>
      <a:hlink>
        <a:srgbClr val="FFFFFF"/>
      </a:hlink>
      <a:folHlink>
        <a:srgbClr val="FFFFFF"/>
      </a:folHlink>
    </a:clrScheme>
    <a:fontScheme name="Custom 15">
      <a:majorFont>
        <a:latin typeface="Biome"/>
        <a:ea typeface=""/>
        <a:cs typeface=""/>
      </a:majorFont>
      <a:minorFont>
        <a:latin typeface="Arial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11936837_win32_SL_V11" id="{EAD6EF7B-6F25-4469-AF6A-07D6EB1461DD}" vid="{30FEA78B-2F89-4FF0-8415-E3920802C58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403766DA3532B4BB2882767AAB203C5" ma:contentTypeVersion="5" ma:contentTypeDescription="Create a new document." ma:contentTypeScope="" ma:versionID="2645b8a8bb2bb638fa80e8c35466d43f">
  <xsd:schema xmlns:xsd="http://www.w3.org/2001/XMLSchema" xmlns:xs="http://www.w3.org/2001/XMLSchema" xmlns:p="http://schemas.microsoft.com/office/2006/metadata/properties" xmlns:ns3="0b7f186e-8b55-4515-8cf7-2c7e57406b7c" targetNamespace="http://schemas.microsoft.com/office/2006/metadata/properties" ma:root="true" ma:fieldsID="13881ebec31f5a4f26de63f11bdb0ad1" ns3:_="">
    <xsd:import namespace="0b7f186e-8b55-4515-8cf7-2c7e57406b7c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MediaServiceSearchProperties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b7f186e-8b55-4515-8cf7-2c7e57406b7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305301E-11B3-4B9D-A588-21F3C9809371}">
  <ds:schemaRefs>
    <ds:schemaRef ds:uri="http://schemas.microsoft.com/office/2006/metadata/properties"/>
    <ds:schemaRef ds:uri="http://schemas.microsoft.com/office/2006/documentManagement/types"/>
    <ds:schemaRef ds:uri="http://purl.org/dc/elements/1.1/"/>
    <ds:schemaRef ds:uri="http://purl.org/dc/terms/"/>
    <ds:schemaRef ds:uri="0b7f186e-8b55-4515-8cf7-2c7e57406b7c"/>
    <ds:schemaRef ds:uri="http://schemas.openxmlformats.org/package/2006/metadata/core-properties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44137456-21FC-4AE2-8A94-BF06CAF2EB9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6F9F703-4644-4ECB-92E2-259CE186BE7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b7f186e-8b55-4515-8cf7-2c7e57406b7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{816A0668-F002-4CF2-9488-23DE2DB549E6}TFe8699e8e-689b-4d7e-abcf-e888fd749829db3118dc_win32-d573b439b56f</Template>
  <TotalTime>45</TotalTime>
  <Words>516</Words>
  <Application>Microsoft Office PowerPoint</Application>
  <PresentationFormat>Widescreen</PresentationFormat>
  <Paragraphs>72</Paragraphs>
  <Slides>13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Arial Nova</vt:lpstr>
      <vt:lpstr>Biome</vt:lpstr>
      <vt:lpstr>Calibri</vt:lpstr>
      <vt:lpstr>Custom</vt:lpstr>
      <vt:lpstr>Diabetes Prediction App</vt:lpstr>
      <vt:lpstr>Introduction / Problem Statement</vt:lpstr>
      <vt:lpstr>Data Overview</vt:lpstr>
      <vt:lpstr>👤 Gender: (0 = Female, 1 = Male). May influence risk due to biological differences. 📅 Age (AGE): Older individuals generally have higher risk of diabetes. 🧪 Urea: High levels may indicate kidney dysfunction linked to diabetes complications. 🧪 Creatinine (Cr): Marker of kidney function. Elevated in diabetic kidney disease. 🧪 HbA1c: Average blood glucose over 2–3 months. Normal &lt; 5.7%, Prediabetic 5.7–6.4%, Diabetic ≥ 6.5%. 💉 Cholesterol (Chol): Total cholesterol in the blood. High levels raise cardiovascular risk. 💉 Triglycerides (TG): High TG is associated with insulin resistance. 💉 HDL ("Good" Cholesterol): Low levels increase diabetes and heart disease risk. 💉 LDL ("Bad" Cholesterol): High levels worsen cardiovascular complications in diabetes. 💉 VLDL: Another form of "bad" cholesterol carrying triglycerides. ⚖️ BMI (Body Mass Index): Overweight (≥25) and obesity (≥30) strongly increase diabetes risk. </vt:lpstr>
      <vt:lpstr>Data Preprocessing</vt:lpstr>
      <vt:lpstr>Exploratory Data Analysis (EDA)</vt:lpstr>
      <vt:lpstr>Important  Scatter plot</vt:lpstr>
      <vt:lpstr>Important Scatter plot</vt:lpstr>
      <vt:lpstr>Machine Learning Models</vt:lpstr>
      <vt:lpstr>Evaluation &amp; Results</vt:lpstr>
      <vt:lpstr>Deployment</vt:lpstr>
      <vt:lpstr>Conclusion &amp; Future Work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hesham</dc:creator>
  <cp:lastModifiedBy>hesham</cp:lastModifiedBy>
  <cp:revision>1</cp:revision>
  <dcterms:created xsi:type="dcterms:W3CDTF">2025-08-29T12:11:49Z</dcterms:created>
  <dcterms:modified xsi:type="dcterms:W3CDTF">2025-08-29T12:57:37Z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0x0101006403766DA3532B4BB2882767AAB203C5</vt:lpwstr>
  </property>
</Properties>
</file>